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Helvetica Neu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27" roundtripDataSignature="AMtx7mjiA0LZwB9k+CB8aJWinYux+Dqo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boldItalic.fntdata"/><Relationship Id="rId25" Type="http://schemas.openxmlformats.org/officeDocument/2006/relationships/font" Target="fonts/HelveticaNeue-italic.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ec3a4ac45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dec3a4ac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8f80b0d32_0_2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c8f80b0d32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8f80b0d32_0_2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c8f80b0d32_0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8f80b0d32_0_2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c8f80b0d32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8f80b0d32_0_25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c8f80b0d32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8f80b0d32_0_2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c8f80b0d32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8f80b0d32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c8f80b0d3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8f80b0d32_0_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c8f80b0d32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8f80b0d32_0_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c8f80b0d32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8f80b0d32_0_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c8f80b0d32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8f80b0d32_0_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c8f80b0d32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8f80b0d32_0_1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c8f80b0d32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f80b0d32_0_19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c8f80b0d32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8f80b0d32_0_20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c8f80b0d32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Arial"/>
              <a:buNone/>
              <a:defRPr sz="1400">
                <a:solidFill>
                  <a:srgbClr val="434343"/>
                </a:solidFill>
                <a:latin typeface="Arial"/>
                <a:ea typeface="Arial"/>
                <a:cs typeface="Arial"/>
                <a:sym typeface="Arial"/>
              </a:defRPr>
            </a:lvl1pPr>
            <a:lvl2pPr lvl="1" algn="l">
              <a:lnSpc>
                <a:spcPct val="100000"/>
              </a:lnSpc>
              <a:spcBef>
                <a:spcPts val="0"/>
              </a:spcBef>
              <a:spcAft>
                <a:spcPts val="0"/>
              </a:spcAft>
              <a:buSzPts val="1400"/>
              <a:buFont typeface="Arial"/>
              <a:buNone/>
              <a:defRPr sz="1400">
                <a:latin typeface="Arial"/>
                <a:ea typeface="Arial"/>
                <a:cs typeface="Arial"/>
                <a:sym typeface="Arial"/>
              </a:defRPr>
            </a:lvl2pPr>
            <a:lvl3pPr lvl="2" algn="l">
              <a:lnSpc>
                <a:spcPct val="100000"/>
              </a:lnSpc>
              <a:spcBef>
                <a:spcPts val="0"/>
              </a:spcBef>
              <a:spcAft>
                <a:spcPts val="0"/>
              </a:spcAft>
              <a:buSzPts val="1400"/>
              <a:buFont typeface="Arial"/>
              <a:buNone/>
              <a:defRPr sz="1400">
                <a:latin typeface="Arial"/>
                <a:ea typeface="Arial"/>
                <a:cs typeface="Arial"/>
                <a:sym typeface="Arial"/>
              </a:defRPr>
            </a:lvl3pPr>
            <a:lvl4pPr lvl="3" algn="l">
              <a:lnSpc>
                <a:spcPct val="100000"/>
              </a:lnSpc>
              <a:spcBef>
                <a:spcPts val="0"/>
              </a:spcBef>
              <a:spcAft>
                <a:spcPts val="0"/>
              </a:spcAft>
              <a:buSzPts val="1400"/>
              <a:buFont typeface="Arial"/>
              <a:buNone/>
              <a:defRPr sz="1400">
                <a:latin typeface="Arial"/>
                <a:ea typeface="Arial"/>
                <a:cs typeface="Arial"/>
                <a:sym typeface="Arial"/>
              </a:defRPr>
            </a:lvl4pPr>
            <a:lvl5pPr lvl="4" algn="l">
              <a:lnSpc>
                <a:spcPct val="100000"/>
              </a:lnSpc>
              <a:spcBef>
                <a:spcPts val="0"/>
              </a:spcBef>
              <a:spcAft>
                <a:spcPts val="0"/>
              </a:spcAft>
              <a:buSzPts val="1400"/>
              <a:buFont typeface="Arial"/>
              <a:buNone/>
              <a:defRPr sz="1400">
                <a:latin typeface="Arial"/>
                <a:ea typeface="Arial"/>
                <a:cs typeface="Arial"/>
                <a:sym typeface="Arial"/>
              </a:defRPr>
            </a:lvl5pPr>
            <a:lvl6pPr lvl="5" algn="l">
              <a:lnSpc>
                <a:spcPct val="100000"/>
              </a:lnSpc>
              <a:spcBef>
                <a:spcPts val="0"/>
              </a:spcBef>
              <a:spcAft>
                <a:spcPts val="0"/>
              </a:spcAft>
              <a:buSzPts val="1400"/>
              <a:buFont typeface="Arial"/>
              <a:buNone/>
              <a:defRPr sz="1400">
                <a:latin typeface="Arial"/>
                <a:ea typeface="Arial"/>
                <a:cs typeface="Arial"/>
                <a:sym typeface="Arial"/>
              </a:defRPr>
            </a:lvl6pPr>
            <a:lvl7pPr lvl="6" algn="l">
              <a:lnSpc>
                <a:spcPct val="100000"/>
              </a:lnSpc>
              <a:spcBef>
                <a:spcPts val="0"/>
              </a:spcBef>
              <a:spcAft>
                <a:spcPts val="0"/>
              </a:spcAft>
              <a:buSzPts val="1400"/>
              <a:buFont typeface="Arial"/>
              <a:buNone/>
              <a:defRPr sz="1400">
                <a:latin typeface="Arial"/>
                <a:ea typeface="Arial"/>
                <a:cs typeface="Arial"/>
                <a:sym typeface="Arial"/>
              </a:defRPr>
            </a:lvl7pPr>
            <a:lvl8pPr lvl="7" algn="l">
              <a:lnSpc>
                <a:spcPct val="100000"/>
              </a:lnSpc>
              <a:spcBef>
                <a:spcPts val="0"/>
              </a:spcBef>
              <a:spcAft>
                <a:spcPts val="0"/>
              </a:spcAft>
              <a:buSzPts val="1400"/>
              <a:buFont typeface="Arial"/>
              <a:buNone/>
              <a:defRPr sz="1400">
                <a:latin typeface="Arial"/>
                <a:ea typeface="Arial"/>
                <a:cs typeface="Arial"/>
                <a:sym typeface="Arial"/>
              </a:defRPr>
            </a:lvl8pPr>
            <a:lvl9pPr lvl="8" algn="l">
              <a:lnSpc>
                <a:spcPct val="100000"/>
              </a:lnSpc>
              <a:spcBef>
                <a:spcPts val="0"/>
              </a:spcBef>
              <a:spcAft>
                <a:spcPts val="0"/>
              </a:spcAft>
              <a:buSzPts val="1400"/>
              <a:buFont typeface="Arial"/>
              <a:buNone/>
              <a:defRPr sz="1400">
                <a:latin typeface="Arial"/>
                <a:ea typeface="Arial"/>
                <a:cs typeface="Arial"/>
                <a:sym typeface="Arial"/>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Arial"/>
              <a:buNone/>
              <a:defRPr b="1" sz="3400">
                <a:solidFill>
                  <a:srgbClr val="2DC5FA"/>
                </a:solidFill>
                <a:latin typeface="Arial"/>
                <a:ea typeface="Arial"/>
                <a:cs typeface="Arial"/>
                <a:sym typeface="Arial"/>
              </a:defRPr>
            </a:lvl1pPr>
            <a:lvl2pPr lvl="1"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2pPr>
            <a:lvl3pPr lvl="2"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3pPr>
            <a:lvl4pPr lvl="3"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4pPr>
            <a:lvl5pPr lvl="4"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5pPr>
            <a:lvl6pPr lvl="5"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6pPr>
            <a:lvl7pPr lvl="6"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7pPr>
            <a:lvl8pPr lvl="7"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8pPr>
            <a:lvl9pPr lvl="8"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4" name="Shape 54"/>
        <p:cNvGrpSpPr/>
        <p:nvPr/>
      </p:nvGrpSpPr>
      <p:grpSpPr>
        <a:xfrm>
          <a:off x="0" y="0"/>
          <a:ext cx="0" cy="0"/>
          <a:chOff x="0" y="0"/>
          <a:chExt cx="0" cy="0"/>
        </a:xfrm>
      </p:grpSpPr>
      <p:sp>
        <p:nvSpPr>
          <p:cNvPr id="55" name="Google Shape;55;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 name="Google Shape;5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57" name="Shape 57"/>
        <p:cNvGrpSpPr/>
        <p:nvPr/>
      </p:nvGrpSpPr>
      <p:grpSpPr>
        <a:xfrm>
          <a:off x="0" y="0"/>
          <a:ext cx="0" cy="0"/>
          <a:chOff x="0" y="0"/>
          <a:chExt cx="0" cy="0"/>
        </a:xfrm>
      </p:grpSpPr>
      <p:sp>
        <p:nvSpPr>
          <p:cNvPr id="58" name="Google Shape;58;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3" name="Shape 63"/>
        <p:cNvGrpSpPr/>
        <p:nvPr/>
      </p:nvGrpSpPr>
      <p:grpSpPr>
        <a:xfrm>
          <a:off x="0" y="0"/>
          <a:ext cx="0" cy="0"/>
          <a:chOff x="0" y="0"/>
          <a:chExt cx="0" cy="0"/>
        </a:xfrm>
      </p:grpSpPr>
      <p:pic>
        <p:nvPicPr>
          <p:cNvPr id="64" name="Google Shape;64;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8" name="Google Shape;6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4"/>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4"/>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4"/>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4"/>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Arial"/>
                <a:ea typeface="Arial"/>
                <a:cs typeface="Arial"/>
                <a:sym typeface="Arial"/>
              </a:rPr>
              <a:t>Observe</a:t>
            </a:r>
            <a:endParaRPr b="0" i="0" sz="1800" u="none" cap="none" strike="noStrike">
              <a:solidFill>
                <a:srgbClr val="000000"/>
              </a:solidFill>
              <a:latin typeface="Arial"/>
              <a:ea typeface="Arial"/>
              <a:cs typeface="Arial"/>
              <a:sym typeface="Arial"/>
            </a:endParaRPr>
          </a:p>
        </p:txBody>
      </p:sp>
      <p:sp>
        <p:nvSpPr>
          <p:cNvPr id="75" name="Google Shape;75;p44"/>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4"/>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4"/>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4"/>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Arial"/>
                <a:ea typeface="Arial"/>
                <a:cs typeface="Arial"/>
                <a:sym typeface="Arial"/>
              </a:rPr>
              <a:t>Engage</a:t>
            </a:r>
            <a:endParaRPr b="0" i="0" sz="1800" u="none" cap="none" strike="noStrike">
              <a:solidFill>
                <a:srgbClr val="000000"/>
              </a:solidFill>
              <a:latin typeface="Arial"/>
              <a:ea typeface="Arial"/>
              <a:cs typeface="Arial"/>
              <a:sym typeface="Arial"/>
            </a:endParaRPr>
          </a:p>
        </p:txBody>
      </p:sp>
      <p:sp>
        <p:nvSpPr>
          <p:cNvPr id="79" name="Google Shape;79;p44"/>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Arial"/>
                <a:ea typeface="Arial"/>
                <a:cs typeface="Arial"/>
                <a:sym typeface="Arial"/>
              </a:rPr>
              <a:t>Immerse</a:t>
            </a:r>
            <a:endParaRPr b="0" i="0" sz="1800" u="none" cap="none" strike="noStrike">
              <a:solidFill>
                <a:srgbClr val="000000"/>
              </a:solidFill>
              <a:latin typeface="Arial"/>
              <a:ea typeface="Arial"/>
              <a:cs typeface="Arial"/>
              <a:sym typeface="Arial"/>
            </a:endParaRPr>
          </a:p>
        </p:txBody>
      </p:sp>
      <p:pic>
        <p:nvPicPr>
          <p:cNvPr id="80" name="Google Shape;80;p44"/>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4"/>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4"/>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4"/>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Arial"/>
                <a:ea typeface="Arial"/>
                <a:cs typeface="Arial"/>
                <a:sym typeface="Arial"/>
              </a:rPr>
              <a:t>Users and their behaviours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Arial"/>
                <a:ea typeface="Arial"/>
                <a:cs typeface="Arial"/>
                <a:sym typeface="Arial"/>
              </a:rPr>
              <a:t>in the context of their lives. </a:t>
            </a:r>
            <a:endParaRPr b="0" i="0" sz="1400" u="none" cap="none" strike="noStrike">
              <a:solidFill>
                <a:srgbClr val="000000"/>
              </a:solidFill>
              <a:latin typeface="Arial"/>
              <a:ea typeface="Arial"/>
              <a:cs typeface="Arial"/>
              <a:sym typeface="Arial"/>
            </a:endParaRPr>
          </a:p>
        </p:txBody>
      </p:sp>
      <p:sp>
        <p:nvSpPr>
          <p:cNvPr id="84" name="Google Shape;84;p44"/>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Arial"/>
                <a:ea typeface="Arial"/>
                <a:cs typeface="Arial"/>
                <a:sym typeface="Arial"/>
              </a:rPr>
              <a:t>Interact with users through</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both scheduled and “intercept” or “guerrilla” encounters </a:t>
            </a:r>
            <a:endParaRPr b="0" i="0" sz="1400" u="none" cap="none" strike="noStrike">
              <a:solidFill>
                <a:srgbClr val="000000"/>
              </a:solidFill>
              <a:latin typeface="Arial"/>
              <a:ea typeface="Arial"/>
              <a:cs typeface="Arial"/>
              <a:sym typeface="Arial"/>
            </a:endParaRPr>
          </a:p>
        </p:txBody>
      </p:sp>
      <p:sp>
        <p:nvSpPr>
          <p:cNvPr id="85" name="Google Shape;85;p44"/>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Arial"/>
                <a:ea typeface="Arial"/>
                <a:cs typeface="Arial"/>
                <a:sym typeface="Arial"/>
              </a:rPr>
              <a:t>Experience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Arial"/>
                <a:ea typeface="Arial"/>
                <a:cs typeface="Arial"/>
                <a:sym typeface="Arial"/>
              </a:rPr>
              <a:t>what your user experiences</a:t>
            </a:r>
            <a:endParaRPr b="0" i="0" sz="1400" u="none" cap="none" strike="noStrike">
              <a:solidFill>
                <a:srgbClr val="000000"/>
              </a:solidFill>
              <a:latin typeface="Arial"/>
              <a:ea typeface="Arial"/>
              <a:cs typeface="Arial"/>
              <a:sym typeface="Arial"/>
            </a:endParaRPr>
          </a:p>
        </p:txBody>
      </p:sp>
      <p:sp>
        <p:nvSpPr>
          <p:cNvPr id="86" name="Google Shape;86;p44"/>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Arial"/>
                <a:ea typeface="Arial"/>
                <a:cs typeface="Arial"/>
                <a:sym typeface="Arial"/>
              </a:rPr>
              <a:t>Title of the slide</a:t>
            </a:r>
            <a:endParaRPr b="0" i="0" sz="3000" u="none" cap="none" strike="noStrike">
              <a:solidFill>
                <a:srgbClr val="2DC5FA"/>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2">
    <p:spTree>
      <p:nvGrpSpPr>
        <p:cNvPr id="14" name="Shape 14"/>
        <p:cNvGrpSpPr/>
        <p:nvPr/>
      </p:nvGrpSpPr>
      <p:grpSpPr>
        <a:xfrm>
          <a:off x="0" y="0"/>
          <a:ext cx="0" cy="0"/>
          <a:chOff x="0" y="0"/>
          <a:chExt cx="0" cy="0"/>
        </a:xfrm>
      </p:grpSpPr>
      <p:sp>
        <p:nvSpPr>
          <p:cNvPr id="15" name="Google Shape;15;gc8f80b0d32_0_10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6" name="Google Shape;16;gc8f80b0d32_0_105"/>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2000"/>
              <a:buFont typeface="Helvetica Neue"/>
              <a:buNone/>
              <a:defRPr sz="2000"/>
            </a:lvl1pPr>
            <a:lvl2pPr indent="-228600" lvl="1" marL="914400" algn="ctr">
              <a:lnSpc>
                <a:spcPct val="100000"/>
              </a:lnSpc>
              <a:spcBef>
                <a:spcPts val="0"/>
              </a:spcBef>
              <a:spcAft>
                <a:spcPts val="0"/>
              </a:spcAft>
              <a:buClr>
                <a:srgbClr val="000000"/>
              </a:buClr>
              <a:buSzPts val="2000"/>
              <a:buFont typeface="Helvetica Neue"/>
              <a:buNone/>
              <a:defRPr sz="2000"/>
            </a:lvl2pPr>
            <a:lvl3pPr indent="-228600" lvl="2" marL="1371600" algn="ctr">
              <a:lnSpc>
                <a:spcPct val="100000"/>
              </a:lnSpc>
              <a:spcBef>
                <a:spcPts val="0"/>
              </a:spcBef>
              <a:spcAft>
                <a:spcPts val="0"/>
              </a:spcAft>
              <a:buClr>
                <a:srgbClr val="000000"/>
              </a:buClr>
              <a:buSzPts val="2000"/>
              <a:buFont typeface="Helvetica Neue"/>
              <a:buNone/>
              <a:defRPr sz="2000"/>
            </a:lvl3pPr>
            <a:lvl4pPr indent="-228600" lvl="3" marL="1828800" algn="ctr">
              <a:lnSpc>
                <a:spcPct val="100000"/>
              </a:lnSpc>
              <a:spcBef>
                <a:spcPts val="0"/>
              </a:spcBef>
              <a:spcAft>
                <a:spcPts val="0"/>
              </a:spcAft>
              <a:buClr>
                <a:srgbClr val="000000"/>
              </a:buClr>
              <a:buSzPts val="2000"/>
              <a:buFont typeface="Helvetica Neue"/>
              <a:buNone/>
              <a:defRPr sz="2000"/>
            </a:lvl4pPr>
            <a:lvl5pPr indent="-228600" lvl="4" marL="2286000" algn="ctr">
              <a:lnSpc>
                <a:spcPct val="100000"/>
              </a:lnSpc>
              <a:spcBef>
                <a:spcPts val="0"/>
              </a:spcBef>
              <a:spcAft>
                <a:spcPts val="0"/>
              </a:spcAft>
              <a:buClr>
                <a:srgbClr val="000000"/>
              </a:buClr>
              <a:buSzPts val="2000"/>
              <a:buFont typeface="Helvetica Neue"/>
              <a:buNone/>
              <a:defRPr sz="2000"/>
            </a:lvl5pPr>
            <a:lvl6pPr indent="-279400" lvl="5" marL="2743200" algn="l">
              <a:lnSpc>
                <a:spcPct val="100000"/>
              </a:lnSpc>
              <a:spcBef>
                <a:spcPts val="2200"/>
              </a:spcBef>
              <a:spcAft>
                <a:spcPts val="0"/>
              </a:spcAft>
              <a:buClr>
                <a:srgbClr val="000000"/>
              </a:buClr>
              <a:buSzPts val="800"/>
              <a:buChar char="■"/>
              <a:defRPr/>
            </a:lvl6pPr>
            <a:lvl7pPr indent="-279400" lvl="6" marL="3200400" algn="l">
              <a:lnSpc>
                <a:spcPct val="100000"/>
              </a:lnSpc>
              <a:spcBef>
                <a:spcPts val="2200"/>
              </a:spcBef>
              <a:spcAft>
                <a:spcPts val="0"/>
              </a:spcAft>
              <a:buClr>
                <a:srgbClr val="000000"/>
              </a:buClr>
              <a:buSzPts val="800"/>
              <a:buChar char="●"/>
              <a:defRPr/>
            </a:lvl7pPr>
            <a:lvl8pPr indent="-279400" lvl="7" marL="3657600" algn="l">
              <a:lnSpc>
                <a:spcPct val="100000"/>
              </a:lnSpc>
              <a:spcBef>
                <a:spcPts val="2200"/>
              </a:spcBef>
              <a:spcAft>
                <a:spcPts val="0"/>
              </a:spcAft>
              <a:buClr>
                <a:srgbClr val="000000"/>
              </a:buClr>
              <a:buSzPts val="800"/>
              <a:buChar char="○"/>
              <a:defRPr/>
            </a:lvl8pPr>
            <a:lvl9pPr indent="-279400" lvl="8" marL="4114800" algn="l">
              <a:lnSpc>
                <a:spcPct val="100000"/>
              </a:lnSpc>
              <a:spcBef>
                <a:spcPts val="2200"/>
              </a:spcBef>
              <a:spcAft>
                <a:spcPts val="0"/>
              </a:spcAft>
              <a:buClr>
                <a:srgbClr val="000000"/>
              </a:buClr>
              <a:buSzPts val="800"/>
              <a:buChar char="■"/>
              <a:defRPr/>
            </a:lvl9pPr>
          </a:lstStyle>
          <a:p/>
        </p:txBody>
      </p:sp>
      <p:sp>
        <p:nvSpPr>
          <p:cNvPr id="17" name="Google Shape;17;gc8f80b0d32_0_10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9"/>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50"/>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50"/>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1"/>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2"/>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4"/>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4"/>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4"/>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5"/>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5"/>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5"/>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6"/>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7"/>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8"/>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8"/>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Arial"/>
                <a:ea typeface="Arial"/>
                <a:cs typeface="Arial"/>
                <a:sym typeface="Arial"/>
              </a:rPr>
              <a:t>Hear, forget. See, remember</a:t>
            </a:r>
            <a:r>
              <a:rPr b="1" i="0" lang="en" sz="3000" u="none" cap="none" strike="noStrike">
                <a:solidFill>
                  <a:srgbClr val="2DC5FA"/>
                </a:solidFill>
                <a:latin typeface="Arial"/>
                <a:ea typeface="Arial"/>
                <a:cs typeface="Arial"/>
                <a:sym typeface="Arial"/>
              </a:rPr>
              <a:t>.</a:t>
            </a:r>
            <a:r>
              <a:rPr b="1" i="0" lang="en" sz="3000" u="none" cap="none" strike="noStrike">
                <a:solidFill>
                  <a:srgbClr val="434343"/>
                </a:solidFill>
                <a:latin typeface="Arial"/>
                <a:ea typeface="Arial"/>
                <a:cs typeface="Arial"/>
                <a:sym typeface="Arial"/>
              </a:rPr>
              <a:t> </a:t>
            </a:r>
            <a:endParaRPr b="1" i="0" sz="3000" u="none" cap="none" strike="noStrike">
              <a:solidFill>
                <a:srgbClr val="434343"/>
              </a:solidFill>
              <a:latin typeface="Arial"/>
              <a:ea typeface="Arial"/>
              <a:cs typeface="Arial"/>
              <a:sym typeface="Arial"/>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Arial"/>
                <a:ea typeface="Arial"/>
                <a:cs typeface="Arial"/>
                <a:sym typeface="Arial"/>
              </a:rPr>
              <a:t>Do, Understand</a:t>
            </a:r>
            <a:endParaRPr b="1" i="0" sz="3000" u="none" cap="none" strike="noStrike">
              <a:solidFill>
                <a:srgbClr val="434343"/>
              </a:solidFill>
              <a:latin typeface="Arial"/>
              <a:ea typeface="Arial"/>
              <a:cs typeface="Arial"/>
              <a:sym typeface="Arial"/>
            </a:endParaRPr>
          </a:p>
        </p:txBody>
      </p:sp>
      <p:pic>
        <p:nvPicPr>
          <p:cNvPr descr="Image" id="146" name="Google Shape;146;p5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8" name="Shape 18"/>
        <p:cNvGrpSpPr/>
        <p:nvPr/>
      </p:nvGrpSpPr>
      <p:grpSpPr>
        <a:xfrm>
          <a:off x="0" y="0"/>
          <a:ext cx="0" cy="0"/>
          <a:chOff x="0" y="0"/>
          <a:chExt cx="0" cy="0"/>
        </a:xfrm>
      </p:grpSpPr>
      <p:sp>
        <p:nvSpPr>
          <p:cNvPr id="19" name="Google Shape;19;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Arial"/>
              <a:buNone/>
              <a:defRPr b="1" sz="1800">
                <a:solidFill>
                  <a:srgbClr val="43434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2" name="Google Shape;2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6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6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6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55" name="Shape 155"/>
        <p:cNvGrpSpPr/>
        <p:nvPr/>
      </p:nvGrpSpPr>
      <p:grpSpPr>
        <a:xfrm>
          <a:off x="0" y="0"/>
          <a:ext cx="0" cy="0"/>
          <a:chOff x="0" y="0"/>
          <a:chExt cx="0" cy="0"/>
        </a:xfrm>
      </p:grpSpPr>
      <p:sp>
        <p:nvSpPr>
          <p:cNvPr id="156" name="Google Shape;156;gc8f80b0d32_0_19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57" name="Google Shape;157;gc8f80b0d32_0_191"/>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2000"/>
              <a:buFont typeface="Helvetica Neue"/>
              <a:buNone/>
              <a:defRPr sz="2000"/>
            </a:lvl1pPr>
            <a:lvl2pPr indent="-228600" lvl="1" marL="914400" algn="ctr">
              <a:lnSpc>
                <a:spcPct val="100000"/>
              </a:lnSpc>
              <a:spcBef>
                <a:spcPts val="0"/>
              </a:spcBef>
              <a:spcAft>
                <a:spcPts val="0"/>
              </a:spcAft>
              <a:buClr>
                <a:srgbClr val="000000"/>
              </a:buClr>
              <a:buSzPts val="2000"/>
              <a:buFont typeface="Helvetica Neue"/>
              <a:buNone/>
              <a:defRPr sz="2000"/>
            </a:lvl2pPr>
            <a:lvl3pPr indent="-228600" lvl="2" marL="1371600" algn="ctr">
              <a:lnSpc>
                <a:spcPct val="100000"/>
              </a:lnSpc>
              <a:spcBef>
                <a:spcPts val="0"/>
              </a:spcBef>
              <a:spcAft>
                <a:spcPts val="0"/>
              </a:spcAft>
              <a:buClr>
                <a:srgbClr val="000000"/>
              </a:buClr>
              <a:buSzPts val="2000"/>
              <a:buFont typeface="Helvetica Neue"/>
              <a:buNone/>
              <a:defRPr sz="2000"/>
            </a:lvl3pPr>
            <a:lvl4pPr indent="-228600" lvl="3" marL="1828800" algn="ctr">
              <a:lnSpc>
                <a:spcPct val="100000"/>
              </a:lnSpc>
              <a:spcBef>
                <a:spcPts val="0"/>
              </a:spcBef>
              <a:spcAft>
                <a:spcPts val="0"/>
              </a:spcAft>
              <a:buClr>
                <a:srgbClr val="000000"/>
              </a:buClr>
              <a:buSzPts val="2000"/>
              <a:buFont typeface="Helvetica Neue"/>
              <a:buNone/>
              <a:defRPr sz="2000"/>
            </a:lvl4pPr>
            <a:lvl5pPr indent="-228600" lvl="4" marL="2286000" algn="ctr">
              <a:lnSpc>
                <a:spcPct val="100000"/>
              </a:lnSpc>
              <a:spcBef>
                <a:spcPts val="0"/>
              </a:spcBef>
              <a:spcAft>
                <a:spcPts val="0"/>
              </a:spcAft>
              <a:buClr>
                <a:srgbClr val="000000"/>
              </a:buClr>
              <a:buSzPts val="2000"/>
              <a:buFont typeface="Helvetica Neue"/>
              <a:buNone/>
              <a:defRPr sz="2000"/>
            </a:lvl5pPr>
            <a:lvl6pPr indent="-279400" lvl="5" marL="2743200" algn="l">
              <a:lnSpc>
                <a:spcPct val="100000"/>
              </a:lnSpc>
              <a:spcBef>
                <a:spcPts val="2200"/>
              </a:spcBef>
              <a:spcAft>
                <a:spcPts val="0"/>
              </a:spcAft>
              <a:buClr>
                <a:srgbClr val="000000"/>
              </a:buClr>
              <a:buSzPts val="800"/>
              <a:buChar char="■"/>
              <a:defRPr/>
            </a:lvl6pPr>
            <a:lvl7pPr indent="-279400" lvl="6" marL="3200400" algn="l">
              <a:lnSpc>
                <a:spcPct val="100000"/>
              </a:lnSpc>
              <a:spcBef>
                <a:spcPts val="2200"/>
              </a:spcBef>
              <a:spcAft>
                <a:spcPts val="0"/>
              </a:spcAft>
              <a:buClr>
                <a:srgbClr val="000000"/>
              </a:buClr>
              <a:buSzPts val="800"/>
              <a:buChar char="●"/>
              <a:defRPr/>
            </a:lvl7pPr>
            <a:lvl8pPr indent="-279400" lvl="7" marL="3657600" algn="l">
              <a:lnSpc>
                <a:spcPct val="100000"/>
              </a:lnSpc>
              <a:spcBef>
                <a:spcPts val="2200"/>
              </a:spcBef>
              <a:spcAft>
                <a:spcPts val="0"/>
              </a:spcAft>
              <a:buClr>
                <a:srgbClr val="000000"/>
              </a:buClr>
              <a:buSzPts val="800"/>
              <a:buChar char="○"/>
              <a:defRPr/>
            </a:lvl8pPr>
            <a:lvl9pPr indent="-279400" lvl="8" marL="4114800" algn="l">
              <a:lnSpc>
                <a:spcPct val="100000"/>
              </a:lnSpc>
              <a:spcBef>
                <a:spcPts val="2200"/>
              </a:spcBef>
              <a:spcAft>
                <a:spcPts val="0"/>
              </a:spcAft>
              <a:buClr>
                <a:srgbClr val="000000"/>
              </a:buClr>
              <a:buSzPts val="800"/>
              <a:buChar char="■"/>
              <a:defRPr/>
            </a:lvl9pPr>
          </a:lstStyle>
          <a:p/>
        </p:txBody>
      </p:sp>
      <p:sp>
        <p:nvSpPr>
          <p:cNvPr id="158" name="Google Shape;158;gc8f80b0d32_0_19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chemeClr val="dk2"/>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3" name="Shape 163"/>
        <p:cNvGrpSpPr/>
        <p:nvPr/>
      </p:nvGrpSpPr>
      <p:grpSpPr>
        <a:xfrm>
          <a:off x="0" y="0"/>
          <a:ext cx="0" cy="0"/>
          <a:chOff x="0" y="0"/>
          <a:chExt cx="0" cy="0"/>
        </a:xfrm>
      </p:grpSpPr>
      <p:sp>
        <p:nvSpPr>
          <p:cNvPr id="164" name="Google Shape;164;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5" name="Google Shape;165;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6" name="Google Shape;16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9" name="Google Shape;169;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3" name="Google Shape;1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7" name="Google Shape;1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2" name="Google Shape;1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8" name="Google Shape;1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2" name="Google Shape;192;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3" name="Google Shape;193;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4" name="Google Shape;1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 name="Shape 195"/>
        <p:cNvGrpSpPr/>
        <p:nvPr/>
      </p:nvGrpSpPr>
      <p:grpSpPr>
        <a:xfrm>
          <a:off x="0" y="0"/>
          <a:ext cx="0" cy="0"/>
          <a:chOff x="0" y="0"/>
          <a:chExt cx="0" cy="0"/>
        </a:xfrm>
      </p:grpSpPr>
      <p:sp>
        <p:nvSpPr>
          <p:cNvPr id="196" name="Google Shape;196;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7" name="Google Shape;1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0" name="Google Shape;200;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1" name="Google Shape;2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4" name="Shape 204"/>
        <p:cNvGrpSpPr/>
        <p:nvPr/>
      </p:nvGrpSpPr>
      <p:grpSpPr>
        <a:xfrm>
          <a:off x="0" y="0"/>
          <a:ext cx="0" cy="0"/>
          <a:chOff x="0" y="0"/>
          <a:chExt cx="0" cy="0"/>
        </a:xfrm>
      </p:grpSpPr>
      <p:pic>
        <p:nvPicPr>
          <p:cNvPr id="205" name="Google Shape;205;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8" name="Shape 208"/>
        <p:cNvGrpSpPr/>
        <p:nvPr/>
      </p:nvGrpSpPr>
      <p:grpSpPr>
        <a:xfrm>
          <a:off x="0" y="0"/>
          <a:ext cx="0" cy="0"/>
          <a:chOff x="0" y="0"/>
          <a:chExt cx="0" cy="0"/>
        </a:xfrm>
      </p:grpSpPr>
      <p:sp>
        <p:nvSpPr>
          <p:cNvPr id="209" name="Google Shape;209;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0" name="Google Shape;210;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1" name="Google Shape;211;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12" name="Shape 212"/>
        <p:cNvGrpSpPr/>
        <p:nvPr/>
      </p:nvGrpSpPr>
      <p:grpSpPr>
        <a:xfrm>
          <a:off x="0" y="0"/>
          <a:ext cx="0" cy="0"/>
          <a:chOff x="0" y="0"/>
          <a:chExt cx="0" cy="0"/>
        </a:xfrm>
      </p:grpSpPr>
      <p:pic>
        <p:nvPicPr>
          <p:cNvPr descr="Image" id="213" name="Google Shape;213;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4" name="Google Shape;214;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5" name="Google Shape;215;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6" name="Google Shape;216;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7" name="Google Shape;217;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6" name="Shape 26"/>
        <p:cNvGrpSpPr/>
        <p:nvPr/>
      </p:nvGrpSpPr>
      <p:grpSpPr>
        <a:xfrm>
          <a:off x="0" y="0"/>
          <a:ext cx="0" cy="0"/>
          <a:chOff x="0" y="0"/>
          <a:chExt cx="0" cy="0"/>
        </a:xfrm>
      </p:grpSpPr>
      <p:sp>
        <p:nvSpPr>
          <p:cNvPr id="27" name="Google Shape;27;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Arial"/>
              <a:buNone/>
              <a:defRPr b="1" sz="1800">
                <a:solidFill>
                  <a:srgbClr val="43434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0" name="Google Shape;3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1" name="Shape 31"/>
        <p:cNvGrpSpPr/>
        <p:nvPr/>
      </p:nvGrpSpPr>
      <p:grpSpPr>
        <a:xfrm>
          <a:off x="0" y="0"/>
          <a:ext cx="0" cy="0"/>
          <a:chOff x="0" y="0"/>
          <a:chExt cx="0" cy="0"/>
        </a:xfrm>
      </p:grpSpPr>
      <p:sp>
        <p:nvSpPr>
          <p:cNvPr id="32" name="Google Shape;32;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Arial"/>
              <a:buNone/>
              <a:defRPr b="1" sz="1800">
                <a:solidFill>
                  <a:srgbClr val="43434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Arial"/>
              <a:buNone/>
              <a:defRPr b="1" sz="3000">
                <a:solidFill>
                  <a:srgbClr val="2DC5FA"/>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5" name="Google Shape;3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4" name="Shape 44"/>
        <p:cNvGrpSpPr/>
        <p:nvPr/>
      </p:nvGrpSpPr>
      <p:grpSpPr>
        <a:xfrm>
          <a:off x="0" y="0"/>
          <a:ext cx="0" cy="0"/>
          <a:chOff x="0" y="0"/>
          <a:chExt cx="0" cy="0"/>
        </a:xfrm>
      </p:grpSpPr>
      <p:sp>
        <p:nvSpPr>
          <p:cNvPr id="45" name="Google Shape;4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6" name="Google Shape;46;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47" name="Google Shape;47;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48" name="Google Shape;48;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49" name="Google Shape;49;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theme" Target="../theme/theme1.xml"/><Relationship Id="rId16"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Arial"/>
              <a:buNone/>
              <a:defRPr b="1" i="0" sz="3000" u="none" cap="none" strike="noStrike">
                <a:solidFill>
                  <a:srgbClr val="2DC5FA"/>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1" name="Google Shape;1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2" name="Google Shape;1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hyperlink" Target="https://numpy.org/devdocs/user/basics.types.html#:~:text=There%20are%205%20basic%20numerical,a%20single%20value%20in%20memo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hyperlink" Target="https://s3.amazonaws.com/assets.datacamp.com/blog_assets/Numpy_Python_Cheat_Shee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hyperlink" Target="https://nump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
          <p:cNvSpPr txBox="1"/>
          <p:nvPr>
            <p:ph type="title"/>
          </p:nvPr>
        </p:nvSpPr>
        <p:spPr>
          <a:xfrm>
            <a:off x="1959550" y="3924475"/>
            <a:ext cx="57195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Arial"/>
                <a:ea typeface="Arial"/>
                <a:cs typeface="Arial"/>
                <a:sym typeface="Arial"/>
              </a:rPr>
              <a:t>DATA ANALYTICS BOOTCAMP | IRONHACK</a:t>
            </a:r>
            <a:endParaRPr>
              <a:latin typeface="Arial"/>
              <a:ea typeface="Arial"/>
              <a:cs typeface="Arial"/>
              <a:sym typeface="Arial"/>
            </a:endParaRPr>
          </a:p>
        </p:txBody>
      </p:sp>
      <p:sp>
        <p:nvSpPr>
          <p:cNvPr id="223" name="Google Shape;223;p1"/>
          <p:cNvSpPr txBox="1"/>
          <p:nvPr>
            <p:ph idx="2" type="title"/>
          </p:nvPr>
        </p:nvSpPr>
        <p:spPr>
          <a:xfrm>
            <a:off x="1935325" y="3325975"/>
            <a:ext cx="7013100" cy="653100"/>
          </a:xfrm>
          <a:prstGeom prst="rect">
            <a:avLst/>
          </a:prstGeom>
          <a:noFill/>
          <a:ln>
            <a:noFill/>
          </a:ln>
        </p:spPr>
        <p:txBody>
          <a:bodyPr anchorCtr="0" anchor="t" bIns="91425" lIns="91425" spcFirstLastPara="1" rIns="91425" wrap="square" tIns="91425">
            <a:noAutofit/>
          </a:bodyPr>
          <a:lstStyle/>
          <a:p>
            <a:pPr indent="0" lvl="0" marL="0" marR="1100118" rtl="0" algn="l">
              <a:lnSpc>
                <a:spcPct val="116025"/>
              </a:lnSpc>
              <a:spcBef>
                <a:spcPts val="0"/>
              </a:spcBef>
              <a:spcAft>
                <a:spcPts val="0"/>
              </a:spcAft>
              <a:buClr>
                <a:schemeClr val="dk1"/>
              </a:buClr>
              <a:buSzPts val="1100"/>
              <a:buFont typeface="Arial"/>
              <a:buNone/>
            </a:pPr>
            <a:r>
              <a:rPr b="0" lang="en" sz="2600">
                <a:latin typeface="Arial"/>
                <a:ea typeface="Arial"/>
                <a:cs typeface="Arial"/>
                <a:sym typeface="Arial"/>
              </a:rPr>
              <a:t>Numpy library</a:t>
            </a:r>
            <a:endParaRPr b="0" sz="3900">
              <a:solidFill>
                <a:srgbClr val="2DC5FA"/>
              </a:solidFill>
              <a:latin typeface="Arial"/>
              <a:ea typeface="Arial"/>
              <a:cs typeface="Arial"/>
              <a:sym typeface="Arial"/>
            </a:endParaRPr>
          </a:p>
        </p:txBody>
      </p:sp>
      <p:pic>
        <p:nvPicPr>
          <p:cNvPr id="224" name="Google Shape;224;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pic>
        <p:nvPicPr>
          <p:cNvPr id="225" name="Google Shape;225;p1"/>
          <p:cNvPicPr preferRelativeResize="0"/>
          <p:nvPr/>
        </p:nvPicPr>
        <p:blipFill rotWithShape="1">
          <a:blip r:embed="rId4">
            <a:alphaModFix/>
          </a:blip>
          <a:srcRect b="0" l="0" r="0" t="0"/>
          <a:stretch/>
        </p:blipFill>
        <p:spPr>
          <a:xfrm>
            <a:off x="5083950" y="2495725"/>
            <a:ext cx="3190875" cy="142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Image" id="320" name="Google Shape;320;gdec3a4ac45_0_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21" name="Google Shape;321;gdec3a4ac45_0_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22" name="Google Shape;322;gdec3a4ac45_0_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23" name="Google Shape;323;gdec3a4ac45_0_0"/>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additional types of variables</a:t>
            </a:r>
            <a:endParaRPr b="0" i="0" sz="500" u="none" cap="none" strike="noStrike">
              <a:solidFill>
                <a:srgbClr val="000000"/>
              </a:solidFill>
              <a:latin typeface="Arial"/>
              <a:ea typeface="Arial"/>
              <a:cs typeface="Arial"/>
              <a:sym typeface="Arial"/>
            </a:endParaRPr>
          </a:p>
        </p:txBody>
      </p:sp>
      <p:sp>
        <p:nvSpPr>
          <p:cNvPr id="324" name="Google Shape;324;gdec3a4ac45_0_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25" name="Google Shape;325;gdec3a4ac45_0_0"/>
          <p:cNvSpPr txBox="1"/>
          <p:nvPr/>
        </p:nvSpPr>
        <p:spPr>
          <a:xfrm>
            <a:off x="402425" y="11491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sng" cap="none" strike="noStrike">
                <a:solidFill>
                  <a:schemeClr val="hlink"/>
                </a:solidFill>
                <a:highlight>
                  <a:srgbClr val="FFFFFF"/>
                </a:highlight>
                <a:latin typeface="Arial"/>
                <a:ea typeface="Arial"/>
                <a:cs typeface="Arial"/>
                <a:sym typeface="Arial"/>
                <a:hlinkClick r:id="rId5"/>
              </a:rPr>
              <a:t>Variable types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We can change the type of a variable using the function np.astype( new_type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Some new types are:</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np.bool_ (boolean)</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np.short</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np.int_ (integer)</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np.double (float)</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np.float32</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np.float64</a:t>
            </a:r>
            <a:endParaRPr b="0" i="0" sz="1550" u="none" cap="none" strike="noStrike">
              <a:solidFill>
                <a:srgbClr val="000000"/>
              </a:solidFill>
              <a:highlight>
                <a:srgbClr val="FFFFFF"/>
              </a:highlight>
              <a:latin typeface="Arial"/>
              <a:ea typeface="Arial"/>
              <a:cs typeface="Arial"/>
              <a:sym typeface="Arial"/>
            </a:endParaRPr>
          </a:p>
          <a:p>
            <a:pPr indent="0" lvl="0" marL="9144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Image" id="330" name="Google Shape;330;gc8f80b0d32_0_21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31" name="Google Shape;331;gc8f80b0d32_0_21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32" name="Google Shape;332;gc8f80b0d32_0_216"/>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33" name="Google Shape;333;gc8f80b0d32_0_216"/>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arrays: extracting data</a:t>
            </a:r>
            <a:endParaRPr b="0" i="0" sz="500" u="none" cap="none" strike="noStrike">
              <a:solidFill>
                <a:srgbClr val="000000"/>
              </a:solidFill>
              <a:latin typeface="Arial"/>
              <a:ea typeface="Arial"/>
              <a:cs typeface="Arial"/>
              <a:sym typeface="Arial"/>
            </a:endParaRPr>
          </a:p>
        </p:txBody>
      </p:sp>
      <p:sp>
        <p:nvSpPr>
          <p:cNvPr id="334" name="Google Shape;334;gc8f80b0d32_0_21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35" name="Google Shape;335;gc8f80b0d32_0_216"/>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of array c</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second column</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&gt;&gt;&gt;print(c[0,1])</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second column, all the slides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&gt;&gt;&gt;print(c[0,1,:])</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Numpy arrays also accept ranges to access values</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&gt;&gt;&gt;print(c[0:6,:,0:]</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pic>
        <p:nvPicPr>
          <p:cNvPr id="336" name="Google Shape;336;gc8f80b0d32_0_216"/>
          <p:cNvPicPr preferRelativeResize="0"/>
          <p:nvPr/>
        </p:nvPicPr>
        <p:blipFill rotWithShape="1">
          <a:blip r:embed="rId5">
            <a:alphaModFix/>
          </a:blip>
          <a:srcRect b="0" l="0" r="0" t="0"/>
          <a:stretch/>
        </p:blipFill>
        <p:spPr>
          <a:xfrm>
            <a:off x="5235525" y="1179425"/>
            <a:ext cx="3069300" cy="2301975"/>
          </a:xfrm>
          <a:prstGeom prst="rect">
            <a:avLst/>
          </a:prstGeom>
          <a:noFill/>
          <a:ln>
            <a:noFill/>
          </a:ln>
        </p:spPr>
      </p:pic>
      <p:cxnSp>
        <p:nvCxnSpPr>
          <p:cNvPr id="337" name="Google Shape;337;gc8f80b0d32_0_216"/>
          <p:cNvCxnSpPr/>
          <p:nvPr/>
        </p:nvCxnSpPr>
        <p:spPr>
          <a:xfrm flipH="1" rot="10800000">
            <a:off x="6281000" y="1703975"/>
            <a:ext cx="1780500" cy="457500"/>
          </a:xfrm>
          <a:prstGeom prst="straightConnector1">
            <a:avLst/>
          </a:prstGeom>
          <a:noFill/>
          <a:ln cap="flat" cmpd="sng" w="28575">
            <a:solidFill>
              <a:schemeClr val="dk2"/>
            </a:solidFill>
            <a:prstDash val="solid"/>
            <a:round/>
            <a:headEnd len="sm" w="sm" type="none"/>
            <a:tailEnd len="med" w="med" type="triangle"/>
          </a:ln>
        </p:spPr>
      </p:cxnSp>
      <p:cxnSp>
        <p:nvCxnSpPr>
          <p:cNvPr id="338" name="Google Shape;338;gc8f80b0d32_0_216"/>
          <p:cNvCxnSpPr/>
          <p:nvPr/>
        </p:nvCxnSpPr>
        <p:spPr>
          <a:xfrm>
            <a:off x="6866147" y="1745400"/>
            <a:ext cx="20700" cy="1726800"/>
          </a:xfrm>
          <a:prstGeom prst="straightConnector1">
            <a:avLst/>
          </a:prstGeom>
          <a:noFill/>
          <a:ln cap="flat" cmpd="sng" w="28575">
            <a:solidFill>
              <a:schemeClr val="dk2"/>
            </a:solidFill>
            <a:prstDash val="solid"/>
            <a:round/>
            <a:headEnd len="sm" w="sm" type="none"/>
            <a:tailEnd len="med" w="med" type="triangle"/>
          </a:ln>
        </p:spPr>
      </p:cxnSp>
      <p:sp>
        <p:nvSpPr>
          <p:cNvPr id="339" name="Google Shape;339;gc8f80b0d32_0_216"/>
          <p:cNvSpPr txBox="1"/>
          <p:nvPr/>
        </p:nvSpPr>
        <p:spPr>
          <a:xfrm>
            <a:off x="8123275" y="1457325"/>
            <a:ext cx="43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40" name="Google Shape;340;gc8f80b0d32_0_216"/>
          <p:cNvSpPr txBox="1"/>
          <p:nvPr/>
        </p:nvSpPr>
        <p:spPr>
          <a:xfrm>
            <a:off x="6827875" y="3590925"/>
            <a:ext cx="43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341" name="Google Shape;341;gc8f80b0d32_0_216"/>
          <p:cNvCxnSpPr/>
          <p:nvPr/>
        </p:nvCxnSpPr>
        <p:spPr>
          <a:xfrm rot="10800000">
            <a:off x="5996650" y="1308475"/>
            <a:ext cx="927300" cy="5439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descr="Image" id="346" name="Google Shape;346;gc8f80b0d32_0_23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47" name="Google Shape;347;gc8f80b0d32_0_2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48" name="Google Shape;348;gc8f80b0d32_0_23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49" name="Google Shape;349;gc8f80b0d32_0_23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arrays are more efficient than lists</a:t>
            </a:r>
            <a:endParaRPr b="0" i="0" sz="500" u="none" cap="none" strike="noStrike">
              <a:solidFill>
                <a:srgbClr val="000000"/>
              </a:solidFill>
              <a:latin typeface="Arial"/>
              <a:ea typeface="Arial"/>
              <a:cs typeface="Arial"/>
              <a:sym typeface="Arial"/>
            </a:endParaRPr>
          </a:p>
        </p:txBody>
      </p:sp>
      <p:sp>
        <p:nvSpPr>
          <p:cNvPr id="350" name="Google Shape;350;gc8f80b0d32_0_23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51" name="Google Shape;351;gc8f80b0d32_0_23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Lists are super flexible as they can contain elements of different types.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To allow this, each item in the list must contain its own type info, reference count, and other information.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If all variables are of the same type, much of this information is redundant: it’s more efficient to store data in a numpy fixed-type array.</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If you need to store heterogeneous variables use lists, otherwise use numpy arrays.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Image" id="356" name="Google Shape;356;gc8f80b0d32_0_24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57" name="Google Shape;357;gc8f80b0d32_0_2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58" name="Google Shape;358;gc8f80b0d32_0_24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59" name="Google Shape;359;gc8f80b0d32_0_24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Casting lists into numpy arrays</a:t>
            </a:r>
            <a:endParaRPr b="0" i="0" sz="500" u="none" cap="none" strike="noStrike">
              <a:solidFill>
                <a:srgbClr val="000000"/>
              </a:solidFill>
              <a:latin typeface="Arial"/>
              <a:ea typeface="Arial"/>
              <a:cs typeface="Arial"/>
              <a:sym typeface="Arial"/>
            </a:endParaRPr>
          </a:p>
        </p:txBody>
      </p:sp>
      <p:sp>
        <p:nvSpPr>
          <p:cNvPr id="360" name="Google Shape;360;gc8f80b0d32_0_24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61" name="Google Shape;361;gc8f80b0d32_0_24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We can cast python lists into numpy arrays as long as all the elements of the list are of the same type. Otherwise numpy will try to cast all the elements to the same type if he can.</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lst_lst = [[1,2,3],[4,5,6],[7,8,9]]</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d = np.array(lst_lst)</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print(d)</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[[1 2 3] [4 5 6] [7 8 9]]</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How can I access value 5?</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Image" id="366" name="Google Shape;366;gc8f80b0d32_0_25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67" name="Google Shape;367;gc8f80b0d32_0_25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68" name="Google Shape;368;gc8f80b0d32_0_25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69" name="Google Shape;369;gc8f80b0d32_0_25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Math functions</a:t>
            </a:r>
            <a:endParaRPr b="0" i="0" sz="500" u="none" cap="none" strike="noStrike">
              <a:solidFill>
                <a:srgbClr val="000000"/>
              </a:solidFill>
              <a:latin typeface="Arial"/>
              <a:ea typeface="Arial"/>
              <a:cs typeface="Arial"/>
              <a:sym typeface="Arial"/>
            </a:endParaRPr>
          </a:p>
        </p:txBody>
      </p:sp>
      <p:sp>
        <p:nvSpPr>
          <p:cNvPr id="370" name="Google Shape;370;gc8f80b0d32_0_25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71" name="Google Shape;371;gc8f80b0d32_0_25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Sum of all elements in array 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&gt;&gt;&gt; print(np.sum(a))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Sum of each row in matrix 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&gt;&gt;&gt; print(np.sum(a, axis=1))</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Subtract elements of x from elements of y</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print(np.subtract(y, x))</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Why not using simply the function sum()? Because np.sum() is optimized for speed in numpy arrays.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Image" id="376" name="Google Shape;376;gc8f80b0d32_0_272"/>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77" name="Google Shape;377;gc8f80b0d32_0_2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78" name="Google Shape;378;gc8f80b0d32_0_272"/>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79" name="Google Shape;379;gc8f80b0d32_0_272"/>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cheat sheet</a:t>
            </a:r>
            <a:endParaRPr b="0" i="0" sz="500" u="none" cap="none" strike="noStrike">
              <a:solidFill>
                <a:srgbClr val="000000"/>
              </a:solidFill>
              <a:latin typeface="Arial"/>
              <a:ea typeface="Arial"/>
              <a:cs typeface="Arial"/>
              <a:sym typeface="Arial"/>
            </a:endParaRPr>
          </a:p>
        </p:txBody>
      </p:sp>
      <p:sp>
        <p:nvSpPr>
          <p:cNvPr id="380" name="Google Shape;380;gc8f80b0d32_0_272"/>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81" name="Google Shape;381;gc8f80b0d32_0_272"/>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Cheat Sheet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 id="230" name="Google Shape;230;gc8f80b0d32_0_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31" name="Google Shape;231;gc8f80b0d32_0_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32" name="Google Shape;232;gc8f80b0d32_0_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33" name="Google Shape;233;gc8f80b0d32_0_0"/>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Python Libraries</a:t>
            </a:r>
            <a:endParaRPr b="0" i="0" sz="500" u="none" cap="none" strike="noStrike">
              <a:solidFill>
                <a:srgbClr val="000000"/>
              </a:solidFill>
              <a:latin typeface="Arial"/>
              <a:ea typeface="Arial"/>
              <a:cs typeface="Arial"/>
              <a:sym typeface="Arial"/>
            </a:endParaRPr>
          </a:p>
        </p:txBody>
      </p:sp>
      <p:cxnSp>
        <p:nvCxnSpPr>
          <p:cNvPr id="234" name="Google Shape;234;gc8f80b0d32_0_0"/>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235" name="Google Shape;235;gc8f80b0d32_0_0"/>
          <p:cNvPicPr preferRelativeResize="0"/>
          <p:nvPr/>
        </p:nvPicPr>
        <p:blipFill rotWithShape="1">
          <a:blip r:embed="rId5">
            <a:alphaModFix/>
          </a:blip>
          <a:srcRect b="0" l="0" r="0" t="0"/>
          <a:stretch/>
        </p:blipFill>
        <p:spPr>
          <a:xfrm>
            <a:off x="3807619" y="2300288"/>
            <a:ext cx="128588" cy="542925"/>
          </a:xfrm>
          <a:prstGeom prst="rect">
            <a:avLst/>
          </a:prstGeom>
          <a:noFill/>
          <a:ln>
            <a:noFill/>
          </a:ln>
        </p:spPr>
      </p:pic>
      <p:sp>
        <p:nvSpPr>
          <p:cNvPr id="236" name="Google Shape;236;gc8f80b0d32_0_0"/>
          <p:cNvSpPr txBox="1"/>
          <p:nvPr/>
        </p:nvSpPr>
        <p:spPr>
          <a:xfrm>
            <a:off x="866370" y="2016919"/>
            <a:ext cx="2484600" cy="1309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64C3F5"/>
              </a:buClr>
              <a:buSzPts val="3000"/>
              <a:buFont typeface="Arial"/>
              <a:buNone/>
            </a:pPr>
            <a:r>
              <a:rPr b="1" i="0" lang="en" sz="3000" u="none" cap="none" strike="noStrike">
                <a:solidFill>
                  <a:srgbClr val="000000"/>
                </a:solidFill>
                <a:latin typeface="Arial"/>
                <a:ea typeface="Arial"/>
                <a:cs typeface="Arial"/>
                <a:sym typeface="Arial"/>
              </a:rPr>
              <a:t>What is a Python library?</a:t>
            </a:r>
            <a:endParaRPr b="0" i="0" sz="500" u="none" cap="none" strike="noStrike">
              <a:solidFill>
                <a:srgbClr val="000000"/>
              </a:solidFill>
              <a:latin typeface="Arial"/>
              <a:ea typeface="Arial"/>
              <a:cs typeface="Arial"/>
              <a:sym typeface="Arial"/>
            </a:endParaRPr>
          </a:p>
        </p:txBody>
      </p:sp>
      <p:sp>
        <p:nvSpPr>
          <p:cNvPr id="237" name="Google Shape;237;gc8f80b0d32_0_0"/>
          <p:cNvSpPr txBox="1"/>
          <p:nvPr/>
        </p:nvSpPr>
        <p:spPr>
          <a:xfrm>
            <a:off x="4027836"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38" name="Google Shape;238;gc8f80b0d32_0_0"/>
          <p:cNvSpPr txBox="1"/>
          <p:nvPr/>
        </p:nvSpPr>
        <p:spPr>
          <a:xfrm>
            <a:off x="4552950" y="371475"/>
            <a:ext cx="4073400" cy="2119200"/>
          </a:xfrm>
          <a:prstGeom prst="rect">
            <a:avLst/>
          </a:prstGeom>
          <a:noFill/>
          <a:ln>
            <a:noFill/>
          </a:ln>
        </p:spPr>
        <p:txBody>
          <a:bodyPr anchorCtr="0" anchor="t" bIns="19050" lIns="19050" spcFirstLastPara="1" rIns="19050" wrap="square" tIns="19050">
            <a:noAutofit/>
          </a:bodyPr>
          <a:lstStyle/>
          <a:p>
            <a:pPr indent="-323850" lvl="0" marL="457200" marR="0" rtl="0" algn="just">
              <a:lnSpc>
                <a:spcPct val="115000"/>
              </a:lnSpc>
              <a:spcBef>
                <a:spcPts val="0"/>
              </a:spcBef>
              <a:spcAft>
                <a:spcPts val="0"/>
              </a:spcAft>
              <a:buClr>
                <a:schemeClr val="dk1"/>
              </a:buClr>
              <a:buSzPts val="1500"/>
              <a:buFont typeface="Helvetica Neue"/>
              <a:buChar char="●"/>
            </a:pPr>
            <a:r>
              <a:rPr b="0" i="0" lang="en" sz="1500" u="none" cap="none" strike="noStrike">
                <a:solidFill>
                  <a:schemeClr val="dk1"/>
                </a:solidFill>
                <a:highlight>
                  <a:srgbClr val="FFFFFF"/>
                </a:highlight>
                <a:latin typeface="Helvetica Neue"/>
                <a:ea typeface="Helvetica Neue"/>
                <a:cs typeface="Helvetica Neue"/>
                <a:sym typeface="Helvetica Neue"/>
              </a:rPr>
              <a:t>In python, </a:t>
            </a:r>
            <a:r>
              <a:rPr b="1" i="0" lang="en" sz="1500" u="none" cap="none" strike="noStrike">
                <a:solidFill>
                  <a:schemeClr val="dk1"/>
                </a:solidFill>
                <a:highlight>
                  <a:srgbClr val="FFFFFF"/>
                </a:highlight>
                <a:latin typeface="Helvetica Neue"/>
                <a:ea typeface="Helvetica Neue"/>
                <a:cs typeface="Helvetica Neue"/>
                <a:sym typeface="Helvetica Neue"/>
              </a:rPr>
              <a:t>libraries are containers</a:t>
            </a:r>
            <a:r>
              <a:rPr b="0" i="0" lang="en" sz="1500" u="none" cap="none" strike="noStrike">
                <a:solidFill>
                  <a:schemeClr val="dk1"/>
                </a:solidFill>
                <a:highlight>
                  <a:srgbClr val="FFFFFF"/>
                </a:highlight>
                <a:latin typeface="Helvetica Neue"/>
                <a:ea typeface="Helvetica Neue"/>
                <a:cs typeface="Helvetica Neue"/>
                <a:sym typeface="Helvetica Neue"/>
              </a:rPr>
              <a:t> with have lots </a:t>
            </a:r>
            <a:r>
              <a:rPr b="1" i="0" lang="en" sz="1500" u="none" cap="none" strike="noStrike">
                <a:solidFill>
                  <a:schemeClr val="dk1"/>
                </a:solidFill>
                <a:highlight>
                  <a:srgbClr val="FFFFFF"/>
                </a:highlight>
                <a:latin typeface="Helvetica Neue"/>
                <a:ea typeface="Helvetica Neue"/>
                <a:cs typeface="Helvetica Neue"/>
                <a:sym typeface="Helvetica Neue"/>
              </a:rPr>
              <a:t>of useful new types of variables and  functions/methods</a:t>
            </a:r>
            <a:r>
              <a:rPr b="0" i="0" lang="en" sz="1500" u="none" cap="none" strike="noStrike">
                <a:solidFill>
                  <a:schemeClr val="dk1"/>
                </a:solidFill>
                <a:highlight>
                  <a:srgbClr val="FFFFFF"/>
                </a:highlight>
                <a:latin typeface="Helvetica Neue"/>
                <a:ea typeface="Helvetica Neue"/>
                <a:cs typeface="Helvetica Neue"/>
                <a:sym typeface="Helvetica Neue"/>
              </a:rPr>
              <a:t> developed by third parties. This allow us to save time avoiding the need of coding them.</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0" lvl="0" marL="457200" marR="0" rtl="0" algn="just">
              <a:lnSpc>
                <a:spcPct val="115000"/>
              </a:lnSpc>
              <a:spcBef>
                <a:spcPts val="700"/>
              </a:spcBef>
              <a:spcAft>
                <a:spcPts val="0"/>
              </a:spcAft>
              <a:buClr>
                <a:srgbClr val="000000"/>
              </a:buClr>
              <a:buSzPts val="1500"/>
              <a:buFont typeface="Arial"/>
              <a:buNone/>
            </a:pPr>
            <a:r>
              <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323850" lvl="0" marL="457200" marR="0" rtl="0" algn="just">
              <a:lnSpc>
                <a:spcPct val="115000"/>
              </a:lnSpc>
              <a:spcBef>
                <a:spcPts val="700"/>
              </a:spcBef>
              <a:spcAft>
                <a:spcPts val="0"/>
              </a:spcAft>
              <a:buClr>
                <a:schemeClr val="dk1"/>
              </a:buClr>
              <a:buSzPts val="1500"/>
              <a:buFont typeface="Helvetica Neue"/>
              <a:buChar char="●"/>
            </a:pPr>
            <a:r>
              <a:rPr b="0" i="0" lang="en" sz="1500" u="none" cap="none" strike="noStrike">
                <a:solidFill>
                  <a:schemeClr val="dk1"/>
                </a:solidFill>
                <a:highlight>
                  <a:srgbClr val="FFFFFF"/>
                </a:highlight>
                <a:latin typeface="Helvetica Neue"/>
                <a:ea typeface="Helvetica Neue"/>
                <a:cs typeface="Helvetica Neue"/>
                <a:sym typeface="Helvetica Neue"/>
              </a:rPr>
              <a:t>A good analogy can be to think libraries like bookshelves and the functions as books. If we need a book, we need to go to the corresponding bookshelf and then pick the book or books we want.</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just">
              <a:lnSpc>
                <a:spcPct val="100000"/>
              </a:lnSpc>
              <a:spcBef>
                <a:spcPts val="7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239" name="Google Shape;239;gc8f80b0d32_0_0"/>
          <p:cNvPicPr preferRelativeResize="0"/>
          <p:nvPr/>
        </p:nvPicPr>
        <p:blipFill rotWithShape="1">
          <a:blip r:embed="rId6">
            <a:alphaModFix/>
          </a:blip>
          <a:srcRect b="0" l="0" r="0" t="0"/>
          <a:stretch/>
        </p:blipFill>
        <p:spPr>
          <a:xfrm>
            <a:off x="6128726" y="3880825"/>
            <a:ext cx="1110275" cy="111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Image" id="244" name="Google Shape;244;gc8f80b0d32_0_1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45" name="Google Shape;245;gc8f80b0d32_0_1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46" name="Google Shape;246;gc8f80b0d32_0_1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47" name="Google Shape;247;gc8f80b0d32_0_13"/>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Python Libraries</a:t>
            </a:r>
            <a:endParaRPr b="0" i="0" sz="500" u="none" cap="none" strike="noStrike">
              <a:solidFill>
                <a:srgbClr val="000000"/>
              </a:solidFill>
              <a:latin typeface="Arial"/>
              <a:ea typeface="Arial"/>
              <a:cs typeface="Arial"/>
              <a:sym typeface="Arial"/>
            </a:endParaRPr>
          </a:p>
        </p:txBody>
      </p:sp>
      <p:cxnSp>
        <p:nvCxnSpPr>
          <p:cNvPr id="248" name="Google Shape;248;gc8f80b0d32_0_13"/>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249" name="Google Shape;249;gc8f80b0d32_0_13"/>
          <p:cNvPicPr preferRelativeResize="0"/>
          <p:nvPr/>
        </p:nvPicPr>
        <p:blipFill rotWithShape="1">
          <a:blip r:embed="rId5">
            <a:alphaModFix/>
          </a:blip>
          <a:srcRect b="0" l="0" r="0" t="0"/>
          <a:stretch/>
        </p:blipFill>
        <p:spPr>
          <a:xfrm>
            <a:off x="3807619" y="2300288"/>
            <a:ext cx="128588" cy="542925"/>
          </a:xfrm>
          <a:prstGeom prst="rect">
            <a:avLst/>
          </a:prstGeom>
          <a:noFill/>
          <a:ln>
            <a:noFill/>
          </a:ln>
        </p:spPr>
      </p:pic>
      <p:sp>
        <p:nvSpPr>
          <p:cNvPr id="250" name="Google Shape;250;gc8f80b0d32_0_13"/>
          <p:cNvSpPr txBox="1"/>
          <p:nvPr/>
        </p:nvSpPr>
        <p:spPr>
          <a:xfrm>
            <a:off x="866370" y="2016919"/>
            <a:ext cx="2484600" cy="1309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1000"/>
              </a:spcBef>
              <a:spcAft>
                <a:spcPts val="0"/>
              </a:spcAft>
              <a:buClr>
                <a:schemeClr val="dk1"/>
              </a:buClr>
              <a:buSzPts val="1100"/>
              <a:buFont typeface="Arial"/>
              <a:buNone/>
            </a:pPr>
            <a:r>
              <a:rPr b="1" i="0" lang="en" sz="2300" u="none" cap="none" strike="noStrike">
                <a:solidFill>
                  <a:schemeClr val="dk1"/>
                </a:solidFill>
                <a:highlight>
                  <a:srgbClr val="FFFFFF"/>
                </a:highlight>
                <a:latin typeface="Helvetica Neue"/>
                <a:ea typeface="Helvetica Neue"/>
                <a:cs typeface="Helvetica Neue"/>
                <a:sym typeface="Helvetica Neue"/>
              </a:rPr>
              <a:t>How we can use a library in Python?</a:t>
            </a:r>
            <a:endParaRPr b="1" i="0" sz="23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64C3F5"/>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251" name="Google Shape;251;gc8f80b0d32_0_13"/>
          <p:cNvSpPr txBox="1"/>
          <p:nvPr/>
        </p:nvSpPr>
        <p:spPr>
          <a:xfrm>
            <a:off x="4027836"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52" name="Google Shape;252;gc8f80b0d32_0_13"/>
          <p:cNvSpPr txBox="1"/>
          <p:nvPr/>
        </p:nvSpPr>
        <p:spPr>
          <a:xfrm>
            <a:off x="4572000" y="1752600"/>
            <a:ext cx="4073400" cy="2119200"/>
          </a:xfrm>
          <a:prstGeom prst="rect">
            <a:avLst/>
          </a:prstGeom>
          <a:noFill/>
          <a:ln>
            <a:noFill/>
          </a:ln>
        </p:spPr>
        <p:txBody>
          <a:bodyPr anchorCtr="0" anchor="t" bIns="19050" lIns="19050" spcFirstLastPara="1" rIns="19050" wrap="square" tIns="19050">
            <a:noAutofit/>
          </a:bodyPr>
          <a:lstStyle/>
          <a:p>
            <a:pPr indent="-323850" lvl="0" marL="457200" marR="0" rtl="0" algn="just">
              <a:lnSpc>
                <a:spcPct val="115000"/>
              </a:lnSpc>
              <a:spcBef>
                <a:spcPts val="0"/>
              </a:spcBef>
              <a:spcAft>
                <a:spcPts val="0"/>
              </a:spcAft>
              <a:buClr>
                <a:schemeClr val="dk1"/>
              </a:buClr>
              <a:buSzPts val="1500"/>
              <a:buFont typeface="Helvetica Neue"/>
              <a:buChar char="●"/>
            </a:pPr>
            <a:r>
              <a:rPr b="0" i="0" lang="en" sz="1500" u="none" cap="none" strike="noStrike">
                <a:solidFill>
                  <a:schemeClr val="dk1"/>
                </a:solidFill>
                <a:highlight>
                  <a:srgbClr val="FFFFFF"/>
                </a:highlight>
                <a:latin typeface="Helvetica Neue"/>
                <a:ea typeface="Helvetica Neue"/>
                <a:cs typeface="Helvetica Neue"/>
                <a:sym typeface="Helvetica Neue"/>
              </a:rPr>
              <a:t>There are three ways of load them:</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0" lvl="0" marL="457200" marR="0" rtl="0" algn="just">
              <a:lnSpc>
                <a:spcPct val="115000"/>
              </a:lnSpc>
              <a:spcBef>
                <a:spcPts val="700"/>
              </a:spcBef>
              <a:spcAft>
                <a:spcPts val="0"/>
              </a:spcAft>
              <a:buClr>
                <a:srgbClr val="000000"/>
              </a:buClr>
              <a:buSzPts val="1500"/>
              <a:buFont typeface="Arial"/>
              <a:buNone/>
            </a:pPr>
            <a:r>
              <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323850" lvl="1" marL="914400" marR="0" rtl="0" algn="just">
              <a:lnSpc>
                <a:spcPct val="115000"/>
              </a:lnSpc>
              <a:spcBef>
                <a:spcPts val="700"/>
              </a:spcBef>
              <a:spcAft>
                <a:spcPts val="0"/>
              </a:spcAft>
              <a:buClr>
                <a:schemeClr val="dk1"/>
              </a:buClr>
              <a:buSzPts val="1500"/>
              <a:buFont typeface="Helvetica Neue"/>
              <a:buAutoNum type="alphaLcPeriod"/>
            </a:pPr>
            <a:r>
              <a:rPr b="1" i="0" lang="en" sz="1500" u="none" cap="none" strike="noStrike">
                <a:solidFill>
                  <a:srgbClr val="6AA84F"/>
                </a:solidFill>
                <a:highlight>
                  <a:srgbClr val="FFFFFF"/>
                </a:highlight>
                <a:latin typeface="Helvetica Neue"/>
                <a:ea typeface="Helvetica Neue"/>
                <a:cs typeface="Helvetica Neue"/>
                <a:sym typeface="Helvetica Neue"/>
              </a:rPr>
              <a:t>import</a:t>
            </a:r>
            <a:r>
              <a:rPr b="0" i="0" lang="en" sz="1500" u="none" cap="none" strike="noStrike">
                <a:solidFill>
                  <a:srgbClr val="6AA84F"/>
                </a:solidFill>
                <a:highlight>
                  <a:srgbClr val="FFFFFF"/>
                </a:highlight>
                <a:latin typeface="Helvetica Neue"/>
                <a:ea typeface="Helvetica Neue"/>
                <a:cs typeface="Helvetica Neue"/>
                <a:sym typeface="Helvetica Neue"/>
              </a:rPr>
              <a:t> </a:t>
            </a:r>
            <a:r>
              <a:rPr b="0" i="0" lang="en" sz="1500" u="none" cap="none" strike="noStrike">
                <a:solidFill>
                  <a:schemeClr val="dk1"/>
                </a:solidFill>
                <a:highlight>
                  <a:srgbClr val="FFFFFF"/>
                </a:highlight>
                <a:latin typeface="Helvetica Neue"/>
                <a:ea typeface="Helvetica Neue"/>
                <a:cs typeface="Helvetica Neue"/>
                <a:sym typeface="Helvetica Neue"/>
              </a:rPr>
              <a:t>library_name</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323850" lvl="1" marL="914400" marR="0" rtl="0" algn="just">
              <a:lnSpc>
                <a:spcPct val="115000"/>
              </a:lnSpc>
              <a:spcBef>
                <a:spcPts val="0"/>
              </a:spcBef>
              <a:spcAft>
                <a:spcPts val="0"/>
              </a:spcAft>
              <a:buClr>
                <a:schemeClr val="dk1"/>
              </a:buClr>
              <a:buSzPts val="1500"/>
              <a:buFont typeface="Helvetica Neue"/>
              <a:buAutoNum type="alphaLcPeriod"/>
            </a:pPr>
            <a:r>
              <a:rPr b="1" i="0" lang="en" sz="1500" u="none" cap="none" strike="noStrike">
                <a:solidFill>
                  <a:srgbClr val="6AA84F"/>
                </a:solidFill>
                <a:highlight>
                  <a:srgbClr val="FFFFFF"/>
                </a:highlight>
                <a:latin typeface="Helvetica Neue"/>
                <a:ea typeface="Helvetica Neue"/>
                <a:cs typeface="Helvetica Neue"/>
                <a:sym typeface="Helvetica Neue"/>
              </a:rPr>
              <a:t>import</a:t>
            </a:r>
            <a:r>
              <a:rPr b="0" i="0" lang="en" sz="1500" u="none" cap="none" strike="noStrike">
                <a:solidFill>
                  <a:schemeClr val="dk1"/>
                </a:solidFill>
                <a:highlight>
                  <a:srgbClr val="FFFFFF"/>
                </a:highlight>
                <a:latin typeface="Helvetica Neue"/>
                <a:ea typeface="Helvetica Neue"/>
                <a:cs typeface="Helvetica Neue"/>
                <a:sym typeface="Helvetica Neue"/>
              </a:rPr>
              <a:t> library_name </a:t>
            </a:r>
            <a:r>
              <a:rPr b="1" i="0" lang="en" sz="1500" u="none" cap="none" strike="noStrike">
                <a:solidFill>
                  <a:srgbClr val="6AA84F"/>
                </a:solidFill>
                <a:highlight>
                  <a:srgbClr val="FFFFFF"/>
                </a:highlight>
                <a:latin typeface="Helvetica Neue"/>
                <a:ea typeface="Helvetica Neue"/>
                <a:cs typeface="Helvetica Neue"/>
                <a:sym typeface="Helvetica Neue"/>
              </a:rPr>
              <a:t>as</a:t>
            </a:r>
            <a:r>
              <a:rPr b="0" i="0" lang="en" sz="1500" u="none" cap="none" strike="noStrike">
                <a:solidFill>
                  <a:schemeClr val="dk1"/>
                </a:solidFill>
                <a:highlight>
                  <a:srgbClr val="FFFFFF"/>
                </a:highlight>
                <a:latin typeface="Helvetica Neue"/>
                <a:ea typeface="Helvetica Neue"/>
                <a:cs typeface="Helvetica Neue"/>
                <a:sym typeface="Helvetica Neue"/>
              </a:rPr>
              <a:t> alias</a:t>
            </a:r>
            <a:endParaRPr b="0" i="0" sz="1500" u="none" cap="none" strike="noStrike">
              <a:solidFill>
                <a:schemeClr val="dk1"/>
              </a:solidFill>
              <a:highlight>
                <a:srgbClr val="FFFFFF"/>
              </a:highlight>
              <a:latin typeface="Helvetica Neue"/>
              <a:ea typeface="Helvetica Neue"/>
              <a:cs typeface="Helvetica Neue"/>
              <a:sym typeface="Helvetica Neue"/>
            </a:endParaRPr>
          </a:p>
          <a:p>
            <a:pPr indent="-323850" lvl="1" marL="914400" marR="0" rtl="0" algn="just">
              <a:lnSpc>
                <a:spcPct val="115000"/>
              </a:lnSpc>
              <a:spcBef>
                <a:spcPts val="0"/>
              </a:spcBef>
              <a:spcAft>
                <a:spcPts val="0"/>
              </a:spcAft>
              <a:buClr>
                <a:schemeClr val="dk1"/>
              </a:buClr>
              <a:buSzPts val="1500"/>
              <a:buFont typeface="Helvetica Neue"/>
              <a:buAutoNum type="alphaLcPeriod"/>
            </a:pPr>
            <a:r>
              <a:rPr b="1" i="0" lang="en" sz="1500" u="none" cap="none" strike="noStrike">
                <a:solidFill>
                  <a:srgbClr val="6AA84F"/>
                </a:solidFill>
                <a:highlight>
                  <a:srgbClr val="FFFFFF"/>
                </a:highlight>
                <a:latin typeface="Helvetica Neue"/>
                <a:ea typeface="Helvetica Neue"/>
                <a:cs typeface="Helvetica Neue"/>
                <a:sym typeface="Helvetica Neue"/>
              </a:rPr>
              <a:t>from </a:t>
            </a:r>
            <a:r>
              <a:rPr b="0" i="0" lang="en" sz="1500" u="none" cap="none" strike="noStrike">
                <a:solidFill>
                  <a:schemeClr val="dk1"/>
                </a:solidFill>
                <a:highlight>
                  <a:srgbClr val="FFFFFF"/>
                </a:highlight>
                <a:latin typeface="Helvetica Neue"/>
                <a:ea typeface="Helvetica Neue"/>
                <a:cs typeface="Helvetica Neue"/>
                <a:sym typeface="Helvetica Neue"/>
              </a:rPr>
              <a:t>library_name import </a:t>
            </a:r>
            <a:r>
              <a:rPr b="1" i="0" lang="en" sz="1500" u="none" cap="none" strike="noStrike">
                <a:solidFill>
                  <a:srgbClr val="6AA84F"/>
                </a:solidFill>
                <a:highlight>
                  <a:srgbClr val="FFFFFF"/>
                </a:highlight>
                <a:latin typeface="Helvetica Neue"/>
                <a:ea typeface="Helvetica Neue"/>
                <a:cs typeface="Helvetica Neue"/>
                <a:sym typeface="Helvetica Neue"/>
              </a:rPr>
              <a:t>function</a:t>
            </a:r>
            <a:endParaRPr b="1" i="0" sz="1500" u="none" cap="none" strike="noStrike">
              <a:solidFill>
                <a:srgbClr val="6AA84F"/>
              </a:solidFill>
              <a:highlight>
                <a:srgbClr val="FFFFFF"/>
              </a:highlight>
              <a:latin typeface="Helvetica Neue"/>
              <a:ea typeface="Helvetica Neue"/>
              <a:cs typeface="Helvetica Neue"/>
              <a:sym typeface="Helvetica Neue"/>
            </a:endParaRPr>
          </a:p>
          <a:p>
            <a:pPr indent="0" lvl="0" marL="0" marR="0" rtl="0" algn="just">
              <a:lnSpc>
                <a:spcPct val="100000"/>
              </a:lnSpc>
              <a:spcBef>
                <a:spcPts val="7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Image" id="257" name="Google Shape;257;gc8f80b0d32_0_2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58" name="Google Shape;258;gc8f80b0d32_0_2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59" name="Google Shape;259;gc8f80b0d32_0_2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60" name="Google Shape;260;gc8f80b0d32_0_2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Python Libraries</a:t>
            </a:r>
            <a:endParaRPr b="0" i="0" sz="500" u="none" cap="none" strike="noStrike">
              <a:solidFill>
                <a:srgbClr val="000000"/>
              </a:solidFill>
              <a:latin typeface="Arial"/>
              <a:ea typeface="Arial"/>
              <a:cs typeface="Arial"/>
              <a:sym typeface="Arial"/>
            </a:endParaRPr>
          </a:p>
        </p:txBody>
      </p:sp>
      <p:sp>
        <p:nvSpPr>
          <p:cNvPr id="261" name="Google Shape;261;gc8f80b0d32_0_2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62" name="Google Shape;262;gc8f80b0d32_0_25"/>
          <p:cNvSpPr txBox="1"/>
          <p:nvPr/>
        </p:nvSpPr>
        <p:spPr>
          <a:xfrm>
            <a:off x="391075" y="1812150"/>
            <a:ext cx="8361900" cy="2845200"/>
          </a:xfrm>
          <a:prstGeom prst="rect">
            <a:avLst/>
          </a:prstGeom>
          <a:noFill/>
          <a:ln>
            <a:noFill/>
          </a:ln>
        </p:spPr>
        <p:txBody>
          <a:bodyPr anchorCtr="0" anchor="t" bIns="19050" lIns="19050" spcFirstLastPara="1" rIns="19050" wrap="square" tIns="19050">
            <a:noAutofit/>
          </a:bodyPr>
          <a:lstStyle/>
          <a:p>
            <a:pPr indent="-336550" lvl="0" marL="457200" marR="0" rtl="0" algn="just">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We use this option when we may want to use all the functions included in the library</a:t>
            </a:r>
            <a:endParaRPr b="0" i="0" sz="1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Arial"/>
                <a:ea typeface="Arial"/>
                <a:cs typeface="Arial"/>
                <a:sym typeface="Arial"/>
              </a:rPr>
              <a:t>WARNING!!!</a:t>
            </a:r>
            <a:endParaRPr b="1" i="0" sz="17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FF0000"/>
              </a:solidFill>
              <a:latin typeface="Arial"/>
              <a:ea typeface="Arial"/>
              <a:cs typeface="Arial"/>
              <a:sym typeface="Arial"/>
            </a:endParaRPr>
          </a:p>
          <a:p>
            <a:pPr indent="-339725" lvl="0" marL="457200" marR="0" rtl="0" algn="l">
              <a:lnSpc>
                <a:spcPct val="115000"/>
              </a:lnSpc>
              <a:spcBef>
                <a:spcPts val="0"/>
              </a:spcBef>
              <a:spcAft>
                <a:spcPts val="0"/>
              </a:spcAft>
              <a:buClr>
                <a:schemeClr val="dk1"/>
              </a:buClr>
              <a:buSzPts val="1750"/>
              <a:buFont typeface="Arial"/>
              <a:buChar char="●"/>
            </a:pPr>
            <a:r>
              <a:rPr b="0" i="0" lang="en" sz="1750" u="none" cap="none" strike="noStrike">
                <a:solidFill>
                  <a:schemeClr val="dk1"/>
                </a:solidFill>
                <a:highlight>
                  <a:srgbClr val="FFFFFF"/>
                </a:highlight>
                <a:latin typeface="Arial"/>
                <a:ea typeface="Arial"/>
                <a:cs typeface="Arial"/>
                <a:sym typeface="Arial"/>
              </a:rPr>
              <a:t>The problem with this approach is that </a:t>
            </a:r>
            <a:r>
              <a:rPr b="1" i="0" lang="en" sz="1750" u="none" cap="none" strike="noStrike">
                <a:solidFill>
                  <a:schemeClr val="dk1"/>
                </a:solidFill>
                <a:highlight>
                  <a:srgbClr val="FFFFFF"/>
                </a:highlight>
                <a:latin typeface="Arial"/>
                <a:ea typeface="Arial"/>
                <a:cs typeface="Arial"/>
                <a:sym typeface="Arial"/>
              </a:rPr>
              <a:t>if the library has one function which has the same name as another</a:t>
            </a:r>
            <a:r>
              <a:rPr b="0" i="0" lang="en" sz="1750" u="none" cap="none" strike="noStrike">
                <a:solidFill>
                  <a:schemeClr val="dk1"/>
                </a:solidFill>
                <a:highlight>
                  <a:srgbClr val="FFFFFF"/>
                </a:highlight>
                <a:latin typeface="Arial"/>
                <a:ea typeface="Arial"/>
                <a:cs typeface="Arial"/>
                <a:sym typeface="Arial"/>
              </a:rPr>
              <a:t> we defined, one function will replace the previous one.</a:t>
            </a:r>
            <a:endParaRPr b="0" i="0" sz="1750" u="none" cap="none" strike="noStrike">
              <a:solidFill>
                <a:schemeClr val="dk1"/>
              </a:solidFill>
              <a:highlight>
                <a:srgbClr val="FFFFFF"/>
              </a:highlight>
              <a:latin typeface="Arial"/>
              <a:ea typeface="Arial"/>
              <a:cs typeface="Arial"/>
              <a:sym typeface="Arial"/>
            </a:endParaRPr>
          </a:p>
          <a:p>
            <a:pPr indent="-339725" lvl="0" marL="457200" marR="0" rtl="0" algn="l">
              <a:lnSpc>
                <a:spcPct val="115000"/>
              </a:lnSpc>
              <a:spcBef>
                <a:spcPts val="0"/>
              </a:spcBef>
              <a:spcAft>
                <a:spcPts val="0"/>
              </a:spcAft>
              <a:buClr>
                <a:schemeClr val="dk1"/>
              </a:buClr>
              <a:buSzPts val="1750"/>
              <a:buFont typeface="Arial"/>
              <a:buChar char="●"/>
            </a:pPr>
            <a:r>
              <a:rPr b="0" i="0" lang="en" sz="1750" u="none" cap="none" strike="noStrike">
                <a:solidFill>
                  <a:schemeClr val="dk1"/>
                </a:solidFill>
                <a:highlight>
                  <a:srgbClr val="FFFFFF"/>
                </a:highlight>
                <a:latin typeface="Arial"/>
                <a:ea typeface="Arial"/>
                <a:cs typeface="Arial"/>
                <a:sym typeface="Arial"/>
              </a:rPr>
              <a:t>Thus, we will lose the possibility to use both functions (function overload)</a:t>
            </a:r>
            <a:endParaRPr b="0" i="0" sz="1750" u="none" cap="none" strike="noStrike">
              <a:solidFill>
                <a:schemeClr val="dk1"/>
              </a:solidFill>
              <a:highlight>
                <a:srgbClr val="FFFFFF"/>
              </a:highlight>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63" name="Google Shape;263;gc8f80b0d32_0_2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700"/>
              </a:spcAft>
              <a:buClr>
                <a:srgbClr val="000000"/>
              </a:buClr>
              <a:buSzPts val="1900"/>
              <a:buFont typeface="Arial"/>
              <a:buNone/>
            </a:pPr>
            <a:r>
              <a:rPr b="1" i="0" lang="en" sz="1900" u="none" cap="none" strike="noStrike">
                <a:solidFill>
                  <a:srgbClr val="6AA84F"/>
                </a:solidFill>
                <a:highlight>
                  <a:srgbClr val="FFFFFF"/>
                </a:highlight>
                <a:latin typeface="Helvetica Neue"/>
                <a:ea typeface="Helvetica Neue"/>
                <a:cs typeface="Helvetica Neue"/>
                <a:sym typeface="Helvetica Neue"/>
              </a:rPr>
              <a:t>import</a:t>
            </a:r>
            <a:r>
              <a:rPr b="0" i="0" lang="en" sz="1900" u="none" cap="none" strike="noStrike">
                <a:solidFill>
                  <a:srgbClr val="6AA84F"/>
                </a:solidFill>
                <a:highlight>
                  <a:srgbClr val="FFFFFF"/>
                </a:highlight>
                <a:latin typeface="Helvetica Neue"/>
                <a:ea typeface="Helvetica Neue"/>
                <a:cs typeface="Helvetica Neue"/>
                <a:sym typeface="Helvetica Neue"/>
              </a:rPr>
              <a:t> </a:t>
            </a:r>
            <a:r>
              <a:rPr b="0" i="0" lang="en" sz="1900" u="none" cap="none" strike="noStrike">
                <a:solidFill>
                  <a:schemeClr val="dk1"/>
                </a:solidFill>
                <a:highlight>
                  <a:srgbClr val="FFFFFF"/>
                </a:highlight>
                <a:latin typeface="Helvetica Neue"/>
                <a:ea typeface="Helvetica Neue"/>
                <a:cs typeface="Helvetica Neue"/>
                <a:sym typeface="Helvetica Neue"/>
              </a:rPr>
              <a:t>library_name</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Image" id="268" name="Google Shape;268;gc8f80b0d32_0_3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69" name="Google Shape;269;gc8f80b0d32_0_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70" name="Google Shape;270;gc8f80b0d32_0_3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71" name="Google Shape;271;gc8f80b0d32_0_3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Python Libraries</a:t>
            </a:r>
            <a:endParaRPr b="0" i="0" sz="500" u="none" cap="none" strike="noStrike">
              <a:solidFill>
                <a:srgbClr val="000000"/>
              </a:solidFill>
              <a:latin typeface="Arial"/>
              <a:ea typeface="Arial"/>
              <a:cs typeface="Arial"/>
              <a:sym typeface="Arial"/>
            </a:endParaRPr>
          </a:p>
        </p:txBody>
      </p:sp>
      <p:sp>
        <p:nvSpPr>
          <p:cNvPr id="272" name="Google Shape;272;gc8f80b0d32_0_3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73" name="Google Shape;273;gc8f80b0d32_0_35"/>
          <p:cNvSpPr txBox="1"/>
          <p:nvPr/>
        </p:nvSpPr>
        <p:spPr>
          <a:xfrm>
            <a:off x="391075" y="1812150"/>
            <a:ext cx="8361900" cy="2250900"/>
          </a:xfrm>
          <a:prstGeom prst="rect">
            <a:avLst/>
          </a:prstGeom>
          <a:noFill/>
          <a:ln>
            <a:noFill/>
          </a:ln>
        </p:spPr>
        <p:txBody>
          <a:bodyPr anchorCtr="0" anchor="t" bIns="19050" lIns="19050" spcFirstLastPara="1" rIns="19050" wrap="square" tIns="19050">
            <a:noAutofit/>
          </a:bodyPr>
          <a:lstStyle/>
          <a:p>
            <a:pPr indent="-320675" lvl="0" marL="457200" marR="0" rtl="0" algn="just">
              <a:lnSpc>
                <a:spcPct val="115000"/>
              </a:lnSpc>
              <a:spcBef>
                <a:spcPts val="0"/>
              </a:spcBef>
              <a:spcAft>
                <a:spcPts val="0"/>
              </a:spcAft>
              <a:buClr>
                <a:schemeClr val="dk1"/>
              </a:buClr>
              <a:buSzPts val="1450"/>
              <a:buFont typeface="Arial"/>
              <a:buChar char="●"/>
            </a:pPr>
            <a:r>
              <a:rPr b="0" i="0" lang="en" sz="1450" u="none" cap="none" strike="noStrike">
                <a:solidFill>
                  <a:schemeClr val="dk1"/>
                </a:solidFill>
                <a:highlight>
                  <a:srgbClr val="FFFFFF"/>
                </a:highlight>
                <a:latin typeface="Arial"/>
                <a:ea typeface="Arial"/>
                <a:cs typeface="Arial"/>
                <a:sym typeface="Arial"/>
              </a:rPr>
              <a:t>This is the most common way to prevent the previous problem. Here "alias" is another shorter name that we want to use to call our library.</a:t>
            </a:r>
            <a:endParaRPr b="0" i="0" sz="1450" u="none" cap="none" strike="noStrike">
              <a:solidFill>
                <a:schemeClr val="dk1"/>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Arial"/>
              <a:ea typeface="Arial"/>
              <a:cs typeface="Arial"/>
              <a:sym typeface="Arial"/>
            </a:endParaRPr>
          </a:p>
          <a:p>
            <a:pPr indent="-320675" lvl="0" marL="457200" marR="0" rtl="0" algn="just">
              <a:lnSpc>
                <a:spcPct val="115000"/>
              </a:lnSpc>
              <a:spcBef>
                <a:spcPts val="700"/>
              </a:spcBef>
              <a:spcAft>
                <a:spcPts val="0"/>
              </a:spcAft>
              <a:buClr>
                <a:schemeClr val="dk1"/>
              </a:buClr>
              <a:buSzPts val="1450"/>
              <a:buFont typeface="Arial"/>
              <a:buChar char="●"/>
            </a:pPr>
            <a:r>
              <a:rPr b="0" i="0" lang="en" sz="1450" u="none" cap="none" strike="noStrike">
                <a:solidFill>
                  <a:schemeClr val="dk1"/>
                </a:solidFill>
                <a:highlight>
                  <a:srgbClr val="FFFFFF"/>
                </a:highlight>
                <a:latin typeface="Arial"/>
                <a:ea typeface="Arial"/>
                <a:cs typeface="Arial"/>
                <a:sym typeface="Arial"/>
              </a:rPr>
              <a:t>The </a:t>
            </a:r>
            <a:r>
              <a:rPr b="1" i="0" lang="en" sz="1450" u="none" cap="none" strike="noStrike">
                <a:solidFill>
                  <a:schemeClr val="dk1"/>
                </a:solidFill>
                <a:highlight>
                  <a:srgbClr val="FFFFFF"/>
                </a:highlight>
                <a:latin typeface="Arial"/>
                <a:ea typeface="Arial"/>
                <a:cs typeface="Arial"/>
                <a:sym typeface="Arial"/>
              </a:rPr>
              <a:t>the alias name is not relevant</a:t>
            </a:r>
            <a:r>
              <a:rPr b="0" i="0" lang="en" sz="1450" u="none" cap="none" strike="noStrike">
                <a:solidFill>
                  <a:schemeClr val="dk1"/>
                </a:solidFill>
                <a:highlight>
                  <a:srgbClr val="FFFFFF"/>
                </a:highlight>
                <a:latin typeface="Arial"/>
                <a:ea typeface="Arial"/>
                <a:cs typeface="Arial"/>
                <a:sym typeface="Arial"/>
              </a:rPr>
              <a:t>, we can use any other name we want. </a:t>
            </a:r>
            <a:r>
              <a:rPr b="1" i="0" lang="en" sz="1450" u="none" cap="none" strike="noStrike">
                <a:solidFill>
                  <a:schemeClr val="dk1"/>
                </a:solidFill>
                <a:highlight>
                  <a:srgbClr val="FFFFFF"/>
                </a:highlight>
                <a:latin typeface="Arial"/>
                <a:ea typeface="Arial"/>
                <a:cs typeface="Arial"/>
                <a:sym typeface="Arial"/>
              </a:rPr>
              <a:t>However</a:t>
            </a:r>
            <a:r>
              <a:rPr b="0" i="0" lang="en" sz="1450" u="none" cap="none" strike="noStrike">
                <a:solidFill>
                  <a:schemeClr val="dk1"/>
                </a:solidFill>
                <a:highlight>
                  <a:srgbClr val="FFFFFF"/>
                </a:highlight>
                <a:latin typeface="Arial"/>
                <a:ea typeface="Arial"/>
                <a:cs typeface="Arial"/>
                <a:sym typeface="Arial"/>
              </a:rPr>
              <a:t>, the coding community has some non written conventions of</a:t>
            </a:r>
            <a:r>
              <a:rPr b="1" i="0" lang="en" sz="1450" u="none" cap="none" strike="noStrike">
                <a:solidFill>
                  <a:schemeClr val="dk1"/>
                </a:solidFill>
                <a:highlight>
                  <a:srgbClr val="FFFFFF"/>
                </a:highlight>
                <a:latin typeface="Arial"/>
                <a:ea typeface="Arial"/>
                <a:cs typeface="Arial"/>
                <a:sym typeface="Arial"/>
              </a:rPr>
              <a:t> which alias to use for each library</a:t>
            </a:r>
            <a:r>
              <a:rPr b="0" i="0" lang="en" sz="1450" u="none" cap="none" strike="noStrike">
                <a:solidFill>
                  <a:schemeClr val="dk1"/>
                </a:solidFill>
                <a:highlight>
                  <a:srgbClr val="FFFFFF"/>
                </a:highlight>
                <a:latin typeface="Arial"/>
                <a:ea typeface="Arial"/>
                <a:cs typeface="Arial"/>
                <a:sym typeface="Arial"/>
              </a:rPr>
              <a:t>.</a:t>
            </a:r>
            <a:endParaRPr b="0" i="0" sz="1450" u="none" cap="none" strike="noStrike">
              <a:solidFill>
                <a:schemeClr val="dk1"/>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Arial"/>
              <a:ea typeface="Arial"/>
              <a:cs typeface="Arial"/>
              <a:sym typeface="Arial"/>
            </a:endParaRPr>
          </a:p>
          <a:p>
            <a:pPr indent="-320675" lvl="0" marL="457200" marR="0" rtl="0" algn="just">
              <a:lnSpc>
                <a:spcPct val="115000"/>
              </a:lnSpc>
              <a:spcBef>
                <a:spcPts val="700"/>
              </a:spcBef>
              <a:spcAft>
                <a:spcPts val="0"/>
              </a:spcAft>
              <a:buClr>
                <a:schemeClr val="dk1"/>
              </a:buClr>
              <a:buSzPts val="1450"/>
              <a:buFont typeface="Arial"/>
              <a:buChar char="●"/>
            </a:pPr>
            <a:r>
              <a:rPr b="0" i="0" lang="en" sz="1450" u="none" cap="none" strike="noStrike">
                <a:solidFill>
                  <a:schemeClr val="dk1"/>
                </a:solidFill>
                <a:highlight>
                  <a:srgbClr val="FFFFFF"/>
                </a:highlight>
                <a:latin typeface="Arial"/>
                <a:ea typeface="Arial"/>
                <a:cs typeface="Arial"/>
                <a:sym typeface="Arial"/>
              </a:rPr>
              <a:t>Usually, everybody uses the same aliases for the same libraries to prevent confusion.</a:t>
            </a:r>
            <a:endParaRPr b="0" i="0" sz="1450" u="none" cap="none" strike="noStrike">
              <a:solidFill>
                <a:schemeClr val="dk1"/>
              </a:solidFill>
              <a:highlight>
                <a:srgbClr val="FFFFFF"/>
              </a:highlight>
              <a:latin typeface="Arial"/>
              <a:ea typeface="Arial"/>
              <a:cs typeface="Arial"/>
              <a:sym typeface="Arial"/>
            </a:endParaRPr>
          </a:p>
          <a:p>
            <a:pPr indent="-320675" lvl="0" marL="457200" marR="0" rtl="0" algn="just">
              <a:lnSpc>
                <a:spcPct val="115000"/>
              </a:lnSpc>
              <a:spcBef>
                <a:spcPts val="0"/>
              </a:spcBef>
              <a:spcAft>
                <a:spcPts val="0"/>
              </a:spcAft>
              <a:buClr>
                <a:schemeClr val="dk1"/>
              </a:buClr>
              <a:buSzPts val="1450"/>
              <a:buFont typeface="Helvetica Neue"/>
              <a:buChar char="●"/>
            </a:pPr>
            <a:r>
              <a:rPr b="0" i="0" lang="en" sz="1450" u="none" cap="none" strike="noStrike">
                <a:solidFill>
                  <a:schemeClr val="dk1"/>
                </a:solidFill>
                <a:highlight>
                  <a:srgbClr val="FFFFFF"/>
                </a:highlight>
                <a:latin typeface="Arial"/>
                <a:ea typeface="Arial"/>
                <a:cs typeface="Arial"/>
                <a:sym typeface="Arial"/>
              </a:rPr>
              <a:t>To use a function contained inside a library recently loaded we use:</a:t>
            </a:r>
            <a:endParaRPr b="0" i="0" sz="1450" u="none" cap="none" strike="noStrike">
              <a:solidFill>
                <a:schemeClr val="dk1"/>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450"/>
              <a:buFont typeface="Arial"/>
              <a:buNone/>
            </a:pPr>
            <a:r>
              <a:rPr b="0" i="0" lang="en" sz="1450" u="none" cap="none" strike="noStrike">
                <a:solidFill>
                  <a:schemeClr val="dk1"/>
                </a:solidFill>
                <a:highlight>
                  <a:srgbClr val="FFFFFF"/>
                </a:highlight>
                <a:latin typeface="Arial"/>
                <a:ea typeface="Arial"/>
                <a:cs typeface="Arial"/>
                <a:sym typeface="Arial"/>
              </a:rPr>
              <a:t>	Ex:</a:t>
            </a:r>
            <a:endParaRPr b="0" i="0" sz="1450" u="none" cap="none" strike="noStrike">
              <a:solidFill>
                <a:schemeClr val="dk1"/>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450"/>
              <a:buFont typeface="Arial"/>
              <a:buNone/>
            </a:pPr>
            <a:r>
              <a:rPr b="0" i="0" lang="en" sz="1450" u="none" cap="none" strike="noStrike">
                <a:solidFill>
                  <a:schemeClr val="dk1"/>
                </a:solidFill>
                <a:highlight>
                  <a:srgbClr val="FFFFFF"/>
                </a:highlight>
                <a:latin typeface="Arial"/>
                <a:ea typeface="Arial"/>
                <a:cs typeface="Arial"/>
                <a:sym typeface="Arial"/>
              </a:rPr>
              <a:t>	alias.function1</a:t>
            </a:r>
            <a:endParaRPr b="0" i="0" sz="14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74" name="Google Shape;274;gc8f80b0d32_0_3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700"/>
              </a:spcAft>
              <a:buClr>
                <a:srgbClr val="000000"/>
              </a:buClr>
              <a:buSzPts val="1900"/>
              <a:buFont typeface="Arial"/>
              <a:buNone/>
            </a:pPr>
            <a:r>
              <a:rPr b="1" i="0" lang="en" sz="1900" u="none" cap="none" strike="noStrike">
                <a:solidFill>
                  <a:srgbClr val="6AA84F"/>
                </a:solidFill>
                <a:highlight>
                  <a:srgbClr val="FFFFFF"/>
                </a:highlight>
                <a:latin typeface="Helvetica Neue"/>
                <a:ea typeface="Helvetica Neue"/>
                <a:cs typeface="Helvetica Neue"/>
                <a:sym typeface="Helvetica Neue"/>
              </a:rPr>
              <a:t>import</a:t>
            </a:r>
            <a:r>
              <a:rPr b="0" i="0" lang="en" sz="1900" u="none" cap="none" strike="noStrike">
                <a:solidFill>
                  <a:srgbClr val="6AA84F"/>
                </a:solidFill>
                <a:highlight>
                  <a:srgbClr val="FFFFFF"/>
                </a:highlight>
                <a:latin typeface="Helvetica Neue"/>
                <a:ea typeface="Helvetica Neue"/>
                <a:cs typeface="Helvetica Neue"/>
                <a:sym typeface="Helvetica Neue"/>
              </a:rPr>
              <a:t> </a:t>
            </a:r>
            <a:r>
              <a:rPr b="0" i="0" lang="en" sz="1900" u="none" cap="none" strike="noStrike">
                <a:solidFill>
                  <a:schemeClr val="dk1"/>
                </a:solidFill>
                <a:highlight>
                  <a:srgbClr val="FFFFFF"/>
                </a:highlight>
                <a:latin typeface="Helvetica Neue"/>
                <a:ea typeface="Helvetica Neue"/>
                <a:cs typeface="Helvetica Neue"/>
                <a:sym typeface="Helvetica Neue"/>
              </a:rPr>
              <a:t>library_name </a:t>
            </a:r>
            <a:r>
              <a:rPr b="1" i="0" lang="en" sz="1900" u="none" cap="none" strike="noStrike">
                <a:solidFill>
                  <a:srgbClr val="6AA84F"/>
                </a:solidFill>
                <a:highlight>
                  <a:srgbClr val="FFFFFF"/>
                </a:highlight>
                <a:latin typeface="Helvetica Neue"/>
                <a:ea typeface="Helvetica Neue"/>
                <a:cs typeface="Helvetica Neue"/>
                <a:sym typeface="Helvetica Neue"/>
              </a:rPr>
              <a:t>as</a:t>
            </a:r>
            <a:r>
              <a:rPr b="0" i="0" lang="en" sz="1900" u="none" cap="none" strike="noStrike">
                <a:solidFill>
                  <a:schemeClr val="dk1"/>
                </a:solidFill>
                <a:highlight>
                  <a:srgbClr val="FFFFFF"/>
                </a:highlight>
                <a:latin typeface="Helvetica Neue"/>
                <a:ea typeface="Helvetica Neue"/>
                <a:cs typeface="Helvetica Neue"/>
                <a:sym typeface="Helvetica Neue"/>
              </a:rPr>
              <a:t> alias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Image" id="279" name="Google Shape;279;gc8f80b0d32_0_4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80" name="Google Shape;280;gc8f80b0d32_0_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81" name="Google Shape;281;gc8f80b0d32_0_4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82" name="Google Shape;282;gc8f80b0d32_0_4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Python Libraries</a:t>
            </a:r>
            <a:endParaRPr b="0" i="0" sz="500" u="none" cap="none" strike="noStrike">
              <a:solidFill>
                <a:srgbClr val="000000"/>
              </a:solidFill>
              <a:latin typeface="Arial"/>
              <a:ea typeface="Arial"/>
              <a:cs typeface="Arial"/>
              <a:sym typeface="Arial"/>
            </a:endParaRPr>
          </a:p>
        </p:txBody>
      </p:sp>
      <p:sp>
        <p:nvSpPr>
          <p:cNvPr id="283" name="Google Shape;283;gc8f80b0d32_0_4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84" name="Google Shape;284;gc8f80b0d32_0_45"/>
          <p:cNvSpPr txBox="1"/>
          <p:nvPr/>
        </p:nvSpPr>
        <p:spPr>
          <a:xfrm>
            <a:off x="391075" y="1812150"/>
            <a:ext cx="8361900" cy="2845200"/>
          </a:xfrm>
          <a:prstGeom prst="rect">
            <a:avLst/>
          </a:prstGeom>
          <a:noFill/>
          <a:ln>
            <a:noFill/>
          </a:ln>
        </p:spPr>
        <p:txBody>
          <a:bodyPr anchorCtr="0" anchor="t" bIns="19050" lIns="19050" spcFirstLastPara="1" rIns="19050" wrap="square" tIns="19050">
            <a:noAutofit/>
          </a:bodyPr>
          <a:lstStyle/>
          <a:p>
            <a:pPr indent="-327025" lvl="0" marL="457200" marR="0" rtl="0" algn="l">
              <a:lnSpc>
                <a:spcPct val="115000"/>
              </a:lnSpc>
              <a:spcBef>
                <a:spcPts val="0"/>
              </a:spcBef>
              <a:spcAft>
                <a:spcPts val="0"/>
              </a:spcAft>
              <a:buClr>
                <a:schemeClr val="dk1"/>
              </a:buClr>
              <a:buSzPts val="1550"/>
              <a:buFont typeface="Helvetica Neue"/>
              <a:buChar char="●"/>
            </a:pPr>
            <a:r>
              <a:rPr b="0" i="0" lang="en" sz="1550" u="none" cap="none" strike="noStrike">
                <a:solidFill>
                  <a:schemeClr val="dk1"/>
                </a:solidFill>
                <a:highlight>
                  <a:srgbClr val="FFFFFF"/>
                </a:highlight>
                <a:latin typeface="Arial"/>
                <a:ea typeface="Arial"/>
                <a:cs typeface="Arial"/>
                <a:sym typeface="Arial"/>
              </a:rPr>
              <a:t>This option is used when we only need any </a:t>
            </a:r>
            <a:r>
              <a:rPr b="1" i="0" lang="en" sz="1550" u="none" cap="none" strike="noStrike">
                <a:solidFill>
                  <a:schemeClr val="dk1"/>
                </a:solidFill>
                <a:highlight>
                  <a:srgbClr val="FFFFFF"/>
                </a:highlight>
                <a:latin typeface="Arial"/>
                <a:ea typeface="Arial"/>
                <a:cs typeface="Arial"/>
                <a:sym typeface="Arial"/>
              </a:rPr>
              <a:t>specific</a:t>
            </a:r>
            <a:r>
              <a:rPr b="0" i="0" lang="en" sz="1550" u="none" cap="none" strike="noStrike">
                <a:solidFill>
                  <a:schemeClr val="dk1"/>
                </a:solidFill>
                <a:highlight>
                  <a:srgbClr val="FFFFFF"/>
                </a:highlight>
                <a:latin typeface="Arial"/>
                <a:ea typeface="Arial"/>
                <a:cs typeface="Arial"/>
                <a:sym typeface="Arial"/>
              </a:rPr>
              <a:t> function from the library.</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0" marL="4572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Another possibility is to call several functions from the library. Then the only thing we need to do is to provide a list of functions separated by comma.</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	Ex:</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	</a:t>
            </a:r>
            <a:r>
              <a:rPr b="1" i="0" lang="en" sz="1550" u="none" cap="none" strike="noStrike">
                <a:solidFill>
                  <a:srgbClr val="6AA84F"/>
                </a:solidFill>
                <a:highlight>
                  <a:srgbClr val="FFFFFF"/>
                </a:highlight>
                <a:latin typeface="Arial"/>
                <a:ea typeface="Arial"/>
                <a:cs typeface="Arial"/>
                <a:sym typeface="Arial"/>
              </a:rPr>
              <a:t>from</a:t>
            </a:r>
            <a:r>
              <a:rPr b="0" i="0" lang="en" sz="1550" u="none" cap="none" strike="noStrike">
                <a:solidFill>
                  <a:schemeClr val="dk1"/>
                </a:solidFill>
                <a:highlight>
                  <a:srgbClr val="FFFFFF"/>
                </a:highlight>
                <a:latin typeface="Arial"/>
                <a:ea typeface="Arial"/>
                <a:cs typeface="Arial"/>
                <a:sym typeface="Arial"/>
              </a:rPr>
              <a:t> library </a:t>
            </a:r>
            <a:r>
              <a:rPr b="1" i="0" lang="en" sz="1550" u="none" cap="none" strike="noStrike">
                <a:solidFill>
                  <a:srgbClr val="6AA84F"/>
                </a:solidFill>
                <a:highlight>
                  <a:srgbClr val="FFFFFF"/>
                </a:highlight>
                <a:latin typeface="Arial"/>
                <a:ea typeface="Arial"/>
                <a:cs typeface="Arial"/>
                <a:sym typeface="Arial"/>
              </a:rPr>
              <a:t>import</a:t>
            </a:r>
            <a:r>
              <a:rPr b="0" i="0" lang="en" sz="1550" u="none" cap="none" strike="noStrike">
                <a:solidFill>
                  <a:schemeClr val="dk1"/>
                </a:solidFill>
                <a:highlight>
                  <a:srgbClr val="FFFFFF"/>
                </a:highlight>
                <a:latin typeface="Arial"/>
                <a:ea typeface="Arial"/>
                <a:cs typeface="Arial"/>
                <a:sym typeface="Arial"/>
              </a:rPr>
              <a:t> function1, function2,...</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85" name="Google Shape;285;gc8f80b0d32_0_4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700"/>
              </a:spcAft>
              <a:buClr>
                <a:srgbClr val="000000"/>
              </a:buClr>
              <a:buSzPts val="1900"/>
              <a:buFont typeface="Arial"/>
              <a:buNone/>
            </a:pPr>
            <a:r>
              <a:rPr b="1" i="0" lang="en" sz="1900" u="none" cap="none" strike="noStrike">
                <a:solidFill>
                  <a:srgbClr val="6AA84F"/>
                </a:solidFill>
                <a:highlight>
                  <a:srgbClr val="FFFFFF"/>
                </a:highlight>
                <a:latin typeface="Helvetica Neue"/>
                <a:ea typeface="Helvetica Neue"/>
                <a:cs typeface="Helvetica Neue"/>
                <a:sym typeface="Helvetica Neue"/>
              </a:rPr>
              <a:t>from </a:t>
            </a:r>
            <a:r>
              <a:rPr b="0" i="0" lang="en" sz="1900" u="none" cap="none" strike="noStrike">
                <a:solidFill>
                  <a:schemeClr val="dk1"/>
                </a:solidFill>
                <a:highlight>
                  <a:srgbClr val="FFFFFF"/>
                </a:highlight>
                <a:latin typeface="Helvetica Neue"/>
                <a:ea typeface="Helvetica Neue"/>
                <a:cs typeface="Helvetica Neue"/>
                <a:sym typeface="Helvetica Neue"/>
              </a:rPr>
              <a:t>library_name </a:t>
            </a:r>
            <a:r>
              <a:rPr b="1" i="0" lang="en" sz="1900" u="none" cap="none" strike="noStrike">
                <a:solidFill>
                  <a:srgbClr val="6AA84F"/>
                </a:solidFill>
                <a:highlight>
                  <a:srgbClr val="FFFFFF"/>
                </a:highlight>
                <a:latin typeface="Helvetica Neue"/>
                <a:ea typeface="Helvetica Neue"/>
                <a:cs typeface="Helvetica Neue"/>
                <a:sym typeface="Helvetica Neue"/>
              </a:rPr>
              <a:t>import</a:t>
            </a:r>
            <a:r>
              <a:rPr b="0" i="0" lang="en" sz="1900" u="none" cap="none" strike="noStrike">
                <a:solidFill>
                  <a:schemeClr val="dk1"/>
                </a:solidFill>
                <a:highlight>
                  <a:srgbClr val="FFFFFF"/>
                </a:highlight>
                <a:latin typeface="Helvetica Neue"/>
                <a:ea typeface="Helvetica Neue"/>
                <a:cs typeface="Helvetica Neue"/>
                <a:sym typeface="Helvetica Neue"/>
              </a:rPr>
              <a:t> function</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Image" id="290" name="Google Shape;290;gc8f80b0d32_0_12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91" name="Google Shape;291;gc8f80b0d32_0_12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92" name="Google Shape;292;gc8f80b0d32_0_12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93" name="Google Shape;293;gc8f80b0d32_0_120"/>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what is used for?</a:t>
            </a:r>
            <a:endParaRPr b="0" i="0" sz="500" u="none" cap="none" strike="noStrike">
              <a:solidFill>
                <a:srgbClr val="000000"/>
              </a:solidFill>
              <a:latin typeface="Arial"/>
              <a:ea typeface="Arial"/>
              <a:cs typeface="Arial"/>
              <a:sym typeface="Arial"/>
            </a:endParaRPr>
          </a:p>
        </p:txBody>
      </p:sp>
      <p:sp>
        <p:nvSpPr>
          <p:cNvPr id="294" name="Google Shape;294;gc8f80b0d32_0_12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95" name="Google Shape;295;gc8f80b0d32_0_120"/>
          <p:cNvSpPr txBox="1"/>
          <p:nvPr/>
        </p:nvSpPr>
        <p:spPr>
          <a:xfrm>
            <a:off x="391075" y="1583550"/>
            <a:ext cx="8361900" cy="2845200"/>
          </a:xfrm>
          <a:prstGeom prst="rect">
            <a:avLst/>
          </a:prstGeom>
          <a:noFill/>
          <a:ln>
            <a:noFill/>
          </a:ln>
        </p:spPr>
        <p:txBody>
          <a:bodyPr anchorCtr="0" anchor="t" bIns="19050" lIns="19050" spcFirstLastPara="1" rIns="19050" wrap="square" tIns="19050">
            <a:noAutofit/>
          </a:bodyPr>
          <a:lstStyle/>
          <a:p>
            <a:pPr indent="-327025" lvl="0" marL="457200" marR="0" rtl="0" algn="l">
              <a:lnSpc>
                <a:spcPct val="115000"/>
              </a:lnSpc>
              <a:spcBef>
                <a:spcPts val="0"/>
              </a:spcBef>
              <a:spcAft>
                <a:spcPts val="0"/>
              </a:spcAft>
              <a:buClr>
                <a:schemeClr val="dk1"/>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a:t>
            </a:r>
            <a:r>
              <a:rPr b="0" i="0" lang="en" sz="1550" u="none" cap="none" strike="noStrike">
                <a:solidFill>
                  <a:schemeClr val="dk1"/>
                </a:solidFill>
                <a:highlight>
                  <a:srgbClr val="FFFFFF"/>
                </a:highlight>
                <a:latin typeface="Arial"/>
                <a:ea typeface="Arial"/>
                <a:cs typeface="Arial"/>
                <a:sym typeface="Arial"/>
              </a:rPr>
              <a:t> (short for Numerical Python) is a library used to speedup numeric computing</a:t>
            </a:r>
            <a:endParaRPr b="0" i="0" sz="1550" u="none" cap="none" strike="noStrike">
              <a:solidFill>
                <a:schemeClr val="dk1"/>
              </a:solidFill>
              <a:highlight>
                <a:srgbClr val="FFFFFF"/>
              </a:highlight>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It includes support for multi-dimensional lists and matrices along with a variety of mathematical functions to apply to them.</a:t>
            </a:r>
            <a:endParaRPr b="0" i="0" sz="1550" u="none" cap="none" strike="noStrike">
              <a:solidFill>
                <a:schemeClr val="dk1"/>
              </a:solidFill>
              <a:highlight>
                <a:srgbClr val="FFFFFF"/>
              </a:highlight>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To use the library use the following library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1" i="0" lang="en" sz="1550" u="none" cap="none" strike="noStrike">
                <a:solidFill>
                  <a:srgbClr val="6AA84F"/>
                </a:solidFill>
                <a:highlight>
                  <a:srgbClr val="FFFFFF"/>
                </a:highlight>
                <a:latin typeface="Arial"/>
                <a:ea typeface="Arial"/>
                <a:cs typeface="Arial"/>
                <a:sym typeface="Arial"/>
              </a:rPr>
              <a:t>import</a:t>
            </a:r>
            <a:r>
              <a:rPr b="0" i="0" lang="en" sz="1550" u="none" cap="none" strike="noStrike">
                <a:solidFill>
                  <a:schemeClr val="dk1"/>
                </a:solidFill>
                <a:highlight>
                  <a:srgbClr val="FFFFFF"/>
                </a:highlight>
                <a:latin typeface="Arial"/>
                <a:ea typeface="Arial"/>
                <a:cs typeface="Arial"/>
                <a:sym typeface="Arial"/>
              </a:rPr>
              <a:t> numpy </a:t>
            </a:r>
            <a:r>
              <a:rPr b="1" i="0" lang="en" sz="1550" u="none" cap="none" strike="noStrike">
                <a:solidFill>
                  <a:srgbClr val="6AA84F"/>
                </a:solidFill>
                <a:highlight>
                  <a:srgbClr val="FFFFFF"/>
                </a:highlight>
                <a:latin typeface="Arial"/>
                <a:ea typeface="Arial"/>
                <a:cs typeface="Arial"/>
                <a:sym typeface="Arial"/>
              </a:rPr>
              <a:t>as</a:t>
            </a:r>
            <a:r>
              <a:rPr b="0" i="0" lang="en" sz="1550" u="none" cap="none" strike="noStrike">
                <a:solidFill>
                  <a:schemeClr val="dk1"/>
                </a:solidFill>
                <a:highlight>
                  <a:srgbClr val="FFFFFF"/>
                </a:highlight>
                <a:latin typeface="Arial"/>
                <a:ea typeface="Arial"/>
                <a:cs typeface="Arial"/>
                <a:sym typeface="Arial"/>
              </a:rPr>
              <a:t> np</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np.sum()</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np.mean()</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np.__version__ (to check your current version of the library)</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chemeClr val="dk1"/>
              </a:buClr>
              <a:buSzPts val="110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Image" id="300" name="Google Shape;300;gc8f80b0d32_0_195"/>
          <p:cNvPicPr preferRelativeResize="0"/>
          <p:nvPr/>
        </p:nvPicPr>
        <p:blipFill rotWithShape="1">
          <a:blip r:embed="rId3">
            <a:alphaModFix/>
          </a:blip>
          <a:srcRect b="0" l="0" r="0" t="0"/>
          <a:stretch/>
        </p:blipFill>
        <p:spPr>
          <a:xfrm>
            <a:off x="1075675" y="4375800"/>
            <a:ext cx="7208350" cy="478824"/>
          </a:xfrm>
          <a:prstGeom prst="rect">
            <a:avLst/>
          </a:prstGeom>
          <a:noFill/>
          <a:ln>
            <a:noFill/>
          </a:ln>
        </p:spPr>
      </p:pic>
      <p:pic>
        <p:nvPicPr>
          <p:cNvPr descr="Image" id="301" name="Google Shape;301;gc8f80b0d32_0_19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02" name="Google Shape;302;gc8f80b0d32_0_19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03" name="Google Shape;303;gc8f80b0d32_0_195"/>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Why is it important?</a:t>
            </a:r>
            <a:endParaRPr b="0" i="0" sz="500" u="none" cap="none" strike="noStrike">
              <a:solidFill>
                <a:srgbClr val="000000"/>
              </a:solidFill>
              <a:latin typeface="Arial"/>
              <a:ea typeface="Arial"/>
              <a:cs typeface="Arial"/>
              <a:sym typeface="Arial"/>
            </a:endParaRPr>
          </a:p>
        </p:txBody>
      </p:sp>
      <p:sp>
        <p:nvSpPr>
          <p:cNvPr id="304" name="Google Shape;304;gc8f80b0d32_0_19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05" name="Google Shape;305;gc8f80b0d32_0_195"/>
          <p:cNvSpPr txBox="1"/>
          <p:nvPr/>
        </p:nvSpPr>
        <p:spPr>
          <a:xfrm>
            <a:off x="391075" y="1583550"/>
            <a:ext cx="8361900" cy="2845200"/>
          </a:xfrm>
          <a:prstGeom prst="rect">
            <a:avLst/>
          </a:prstGeom>
          <a:noFill/>
          <a:ln>
            <a:noFill/>
          </a:ln>
        </p:spPr>
        <p:txBody>
          <a:bodyPr anchorCtr="0" anchor="t" bIns="19050" lIns="19050" spcFirstLastPara="1" rIns="19050" wrap="square" tIns="19050">
            <a:noAutofit/>
          </a:bodyPr>
          <a:lstStyle/>
          <a:p>
            <a:pPr indent="-327025" lvl="0" marL="457200" marR="0" rtl="0" algn="l">
              <a:lnSpc>
                <a:spcPct val="115000"/>
              </a:lnSpc>
              <a:spcBef>
                <a:spcPts val="0"/>
              </a:spcBef>
              <a:spcAft>
                <a:spcPts val="0"/>
              </a:spcAft>
              <a:buClr>
                <a:schemeClr val="dk1"/>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a:t>
            </a:r>
            <a:r>
              <a:rPr b="0" i="0" lang="en" sz="1550" u="none" cap="none" strike="noStrike">
                <a:solidFill>
                  <a:schemeClr val="dk1"/>
                </a:solidFill>
                <a:highlight>
                  <a:srgbClr val="FFFFFF"/>
                </a:highlight>
                <a:latin typeface="Arial"/>
                <a:ea typeface="Arial"/>
                <a:cs typeface="Arial"/>
                <a:sym typeface="Arial"/>
              </a:rPr>
              <a:t> is used by many other libraries that will be covered later during the bootcamp as:</a:t>
            </a:r>
            <a:endParaRPr b="0" i="0" sz="155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Pandas</a:t>
            </a:r>
            <a:endParaRPr b="0" i="0" sz="1550" u="none" cap="none" strike="noStrike">
              <a:solidFill>
                <a:schemeClr val="dk1"/>
              </a:solidFill>
              <a:highlight>
                <a:srgbClr val="FFFFFF"/>
              </a:highlight>
              <a:latin typeface="Arial"/>
              <a:ea typeface="Arial"/>
              <a:cs typeface="Arial"/>
              <a:sym typeface="Arial"/>
            </a:endParaRPr>
          </a:p>
          <a:p>
            <a:pPr indent="0" lvl="0" marL="9144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Matplotlib</a:t>
            </a:r>
            <a:endParaRPr b="0" i="0" sz="1550" u="none" cap="none" strike="noStrike">
              <a:solidFill>
                <a:schemeClr val="dk1"/>
              </a:solidFill>
              <a:highlight>
                <a:srgbClr val="FFFFFF"/>
              </a:highlight>
              <a:latin typeface="Arial"/>
              <a:ea typeface="Arial"/>
              <a:cs typeface="Arial"/>
              <a:sym typeface="Arial"/>
            </a:endParaRPr>
          </a:p>
          <a:p>
            <a:pPr indent="0" lvl="0" marL="9144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Sklearn</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sng" cap="none" strike="noStrike">
                <a:solidFill>
                  <a:schemeClr val="hlink"/>
                </a:solidFill>
                <a:highlight>
                  <a:srgbClr val="FFFFFF"/>
                </a:highlight>
                <a:latin typeface="Arial"/>
                <a:ea typeface="Arial"/>
                <a:cs typeface="Arial"/>
                <a:sym typeface="Arial"/>
                <a:hlinkClick r:id="rId5"/>
              </a:rPr>
              <a:t>Official web page</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Image" id="310" name="Google Shape;310;gc8f80b0d32_0_20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11" name="Google Shape;311;gc8f80b0d32_0_20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12" name="Google Shape;312;gc8f80b0d32_0_206"/>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13" name="Google Shape;313;gc8f80b0d32_0_206"/>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Numpy arrays</a:t>
            </a:r>
            <a:endParaRPr b="0" i="0" sz="500" u="none" cap="none" strike="noStrike">
              <a:solidFill>
                <a:srgbClr val="000000"/>
              </a:solidFill>
              <a:latin typeface="Arial"/>
              <a:ea typeface="Arial"/>
              <a:cs typeface="Arial"/>
              <a:sym typeface="Arial"/>
            </a:endParaRPr>
          </a:p>
        </p:txBody>
      </p:sp>
      <p:sp>
        <p:nvSpPr>
          <p:cNvPr id="314" name="Google Shape;314;gc8f80b0d32_0_20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15" name="Google Shape;315;gc8f80b0d32_0_206"/>
          <p:cNvSpPr txBox="1"/>
          <p:nvPr/>
        </p:nvSpPr>
        <p:spPr>
          <a:xfrm>
            <a:off x="391075" y="10501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 come with its own variable types</a:t>
            </a:r>
            <a:r>
              <a:rPr b="0" i="0" lang="en" sz="1550" u="none" cap="none" strike="noStrike">
                <a:solidFill>
                  <a:srgbClr val="000000"/>
                </a:solidFill>
                <a:highlight>
                  <a:srgbClr val="FFFFFF"/>
                </a:highlight>
                <a:latin typeface="Arial"/>
                <a:ea typeface="Arial"/>
                <a:cs typeface="Arial"/>
                <a:sym typeface="Arial"/>
              </a:rPr>
              <a:t>, </a:t>
            </a:r>
            <a:r>
              <a:rPr b="1" i="0" lang="en" sz="1550" u="none" cap="none" strike="noStrike">
                <a:solidFill>
                  <a:srgbClr val="000000"/>
                </a:solidFill>
                <a:highlight>
                  <a:srgbClr val="FFFFFF"/>
                </a:highlight>
                <a:latin typeface="Arial"/>
                <a:ea typeface="Arial"/>
                <a:cs typeface="Arial"/>
                <a:sym typeface="Arial"/>
              </a:rPr>
              <a:t>different</a:t>
            </a:r>
            <a:r>
              <a:rPr b="0" i="0" lang="en" sz="1550" u="none" cap="none" strike="noStrike">
                <a:solidFill>
                  <a:srgbClr val="000000"/>
                </a:solidFill>
                <a:highlight>
                  <a:srgbClr val="FFFFFF"/>
                </a:highlight>
                <a:latin typeface="Arial"/>
                <a:ea typeface="Arial"/>
                <a:cs typeface="Arial"/>
                <a:sym typeface="Arial"/>
              </a:rPr>
              <a:t> from python’s built in data types.</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basic variables in Numpy are </a:t>
            </a:r>
            <a:r>
              <a:rPr b="1" i="0" lang="en" sz="1550" u="none" cap="none" strike="noStrike">
                <a:solidFill>
                  <a:srgbClr val="6AA84F"/>
                </a:solidFill>
                <a:highlight>
                  <a:srgbClr val="FFFFFF"/>
                </a:highlight>
                <a:latin typeface="Arial"/>
                <a:ea typeface="Arial"/>
                <a:cs typeface="Arial"/>
                <a:sym typeface="Arial"/>
              </a:rPr>
              <a:t>arrays</a:t>
            </a:r>
            <a:r>
              <a:rPr b="0" i="0" lang="en" sz="1550" u="none" cap="none" strike="noStrike">
                <a:solidFill>
                  <a:srgbClr val="000000"/>
                </a:solidFill>
                <a:highlight>
                  <a:srgbClr val="FFFFFF"/>
                </a:highlight>
                <a:latin typeface="Arial"/>
                <a:ea typeface="Arial"/>
                <a:cs typeface="Arial"/>
                <a:sym typeface="Arial"/>
              </a:rPr>
              <a:t>, which can be used to represent tabular data. (You can think of arrays as lists of lists, </a:t>
            </a:r>
            <a:r>
              <a:rPr b="1" i="0" lang="en" sz="1550" u="none" cap="none" strike="noStrike">
                <a:solidFill>
                  <a:srgbClr val="FF0000"/>
                </a:solidFill>
                <a:highlight>
                  <a:srgbClr val="FFFFFF"/>
                </a:highlight>
                <a:latin typeface="Arial"/>
                <a:ea typeface="Arial"/>
                <a:cs typeface="Arial"/>
                <a:sym typeface="Arial"/>
              </a:rPr>
              <a:t>where all the elements of a list are of the same type</a:t>
            </a:r>
            <a:r>
              <a:rPr b="0" i="0" lang="en" sz="1550" u="none" cap="none" strike="noStrike">
                <a:solidFill>
                  <a:srgbClr val="000000"/>
                </a:solidFill>
                <a:highlight>
                  <a:srgbClr val="FFFFFF"/>
                </a:highlight>
                <a:latin typeface="Arial"/>
                <a:ea typeface="Arial"/>
                <a:cs typeface="Arial"/>
                <a:sym typeface="Arial"/>
              </a:rPr>
              <a:t> (typically numeric since the reason you use Numpy is to do numeric computing)</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a:t>
            </a:r>
            <a:r>
              <a:rPr b="1" i="0" lang="en" sz="1550" u="none" cap="none" strike="noStrike">
                <a:solidFill>
                  <a:srgbClr val="000000"/>
                </a:solidFill>
                <a:highlight>
                  <a:srgbClr val="FFFFFF"/>
                </a:highlight>
                <a:latin typeface="Arial"/>
                <a:ea typeface="Arial"/>
                <a:cs typeface="Arial"/>
                <a:sym typeface="Arial"/>
              </a:rPr>
              <a:t>size</a:t>
            </a:r>
            <a:r>
              <a:rPr b="0" i="0" lang="en" sz="1550" u="none" cap="none" strike="noStrike">
                <a:solidFill>
                  <a:srgbClr val="000000"/>
                </a:solidFill>
                <a:highlight>
                  <a:srgbClr val="FFFFFF"/>
                </a:highlight>
                <a:latin typeface="Arial"/>
                <a:ea typeface="Arial"/>
                <a:cs typeface="Arial"/>
                <a:sym typeface="Arial"/>
              </a:rPr>
              <a:t> of an array is the total number of elements in every list</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a:t>
            </a:r>
            <a:r>
              <a:rPr b="1" i="0" lang="en" sz="1550" u="none" cap="none" strike="noStrike">
                <a:solidFill>
                  <a:srgbClr val="000000"/>
                </a:solidFill>
                <a:highlight>
                  <a:srgbClr val="FFFFFF"/>
                </a:highlight>
                <a:latin typeface="Arial"/>
                <a:ea typeface="Arial"/>
                <a:cs typeface="Arial"/>
                <a:sym typeface="Arial"/>
              </a:rPr>
              <a:t>shape</a:t>
            </a:r>
            <a:r>
              <a:rPr b="0" i="0" lang="en" sz="1550" u="none" cap="none" strike="noStrike">
                <a:solidFill>
                  <a:srgbClr val="000000"/>
                </a:solidFill>
                <a:highlight>
                  <a:srgbClr val="FFFFFF"/>
                </a:highlight>
                <a:latin typeface="Arial"/>
                <a:ea typeface="Arial"/>
                <a:cs typeface="Arial"/>
                <a:sym typeface="Arial"/>
              </a:rPr>
              <a:t> of an array is the size of the array along each dimension (e.g. number of rows and number of columns for a two-dimensional array)</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a = np.random.random((10,4))   ( here we are using the function ‘random’ from np.random)</a:t>
            </a:r>
            <a:endParaRPr b="0" i="0" sz="1550" u="none" cap="none" strike="noStrike">
              <a:solidFill>
                <a:srgbClr val="000000"/>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a:t>
            </a:r>
            <a:endParaRPr b="0" i="0" sz="1550" u="none" cap="none" strike="noStrike">
              <a:solidFill>
                <a:srgbClr val="000000"/>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print(a.shape)</a:t>
            </a:r>
            <a:endParaRPr b="0" i="0" sz="1550" u="none" cap="none" strike="noStrike">
              <a:solidFill>
                <a:srgbClr val="000000"/>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print(a.size)</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l">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Numpy arrays are </a:t>
            </a:r>
            <a:r>
              <a:rPr b="1" i="0" lang="en" sz="1550" u="none" cap="none" strike="noStrike">
                <a:solidFill>
                  <a:srgbClr val="6AA84F"/>
                </a:solidFill>
                <a:highlight>
                  <a:srgbClr val="FFFFFF"/>
                </a:highlight>
                <a:latin typeface="Arial"/>
                <a:ea typeface="Arial"/>
                <a:cs typeface="Arial"/>
                <a:sym typeface="Arial"/>
              </a:rPr>
              <a:t>mutable</a:t>
            </a:r>
            <a:endParaRPr b="1" i="0" sz="1550" u="none" cap="none" strike="noStrike">
              <a:solidFill>
                <a:srgbClr val="6AA84F"/>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